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5.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712" r:id="rId5"/>
    <p:sldMasterId id="2147483673" r:id="rId6"/>
    <p:sldMasterId id="2147483676" r:id="rId7"/>
    <p:sldMasterId id="2147483678" r:id="rId8"/>
    <p:sldMasterId id="2147483680" r:id="rId9"/>
    <p:sldMasterId id="2147483724" r:id="rId10"/>
  </p:sldMasterIdLst>
  <p:notesMasterIdLst>
    <p:notesMasterId r:id="rId23"/>
  </p:notesMasterIdLst>
  <p:sldIdLst>
    <p:sldId id="257" r:id="rId11"/>
    <p:sldId id="265" r:id="rId12"/>
    <p:sldId id="282" r:id="rId13"/>
    <p:sldId id="270" r:id="rId14"/>
    <p:sldId id="283" r:id="rId15"/>
    <p:sldId id="281" r:id="rId16"/>
    <p:sldId id="284" r:id="rId17"/>
    <p:sldId id="293" r:id="rId18"/>
    <p:sldId id="290" r:id="rId19"/>
    <p:sldId id="287" r:id="rId20"/>
    <p:sldId id="288" r:id="rId21"/>
    <p:sldId id="294" r:id="rId2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69" autoAdjust="0"/>
    <p:restoredTop sz="94643" autoAdjust="0"/>
  </p:normalViewPr>
  <p:slideViewPr>
    <p:cSldViewPr snapToGrid="0">
      <p:cViewPr varScale="1">
        <p:scale>
          <a:sx n="93" d="100"/>
          <a:sy n="93" d="100"/>
        </p:scale>
        <p:origin x="870" y="7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1.xml"/><Relationship Id="rId7"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1.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5.xml"/><Relationship Id="rId23" Type="http://schemas.openxmlformats.org/officeDocument/2006/relationships/notesMaster" Target="notesMasters/notesMaster1.xml"/><Relationship Id="rId10" Type="http://schemas.openxmlformats.org/officeDocument/2006/relationships/slideMaster" Target="slideMasters/slideMaster6.xml"/><Relationship Id="rId19" Type="http://schemas.openxmlformats.org/officeDocument/2006/relationships/slide" Target="slides/slide9.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11/20/2018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1_White Title Slide">
    <p:spTree>
      <p:nvGrpSpPr>
        <p:cNvPr id="1" name=""/>
        <p:cNvGrpSpPr/>
        <p:nvPr/>
      </p:nvGrpSpPr>
      <p:grpSpPr>
        <a:xfrm>
          <a:off x="0" y="0"/>
          <a:ext cx="0" cy="0"/>
          <a:chOff x="0" y="0"/>
          <a:chExt cx="0" cy="0"/>
        </a:xfrm>
      </p:grpSpPr>
      <p:sp>
        <p:nvSpPr>
          <p:cNvPr id="7" name="Text Placeholder 42">
            <a:extLst>
              <a:ext uri="{FF2B5EF4-FFF2-40B4-BE49-F238E27FC236}">
                <a16:creationId xmlns="" xmlns:a16="http://schemas.microsoft.com/office/drawing/2014/main" id="{A4F04206-BA94-4881-BA5F-F4855044D621}"/>
              </a:ext>
            </a:extLst>
          </p:cNvPr>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tx1"/>
                </a:solidFill>
                <a:latin typeface="Nokia Pure Headline Ultra Light" panose="020B0204020202020204" pitchFamily="34" charset="0"/>
              </a:defRPr>
            </a:lvl1pPr>
          </a:lstStyle>
          <a:p>
            <a:pPr lvl="0"/>
            <a:r>
              <a:rPr lang="en-US" dirty="0"/>
              <a:t>Main headline in sentence case here</a:t>
            </a:r>
          </a:p>
        </p:txBody>
      </p:sp>
      <p:sp>
        <p:nvSpPr>
          <p:cNvPr id="8" name="Text Placeholder 3">
            <a:extLst>
              <a:ext uri="{FF2B5EF4-FFF2-40B4-BE49-F238E27FC236}">
                <a16:creationId xmlns="" xmlns:a16="http://schemas.microsoft.com/office/drawing/2014/main" id="{82395FE5-ACED-4CF9-93C7-742199141AC5}"/>
              </a:ext>
            </a:extLst>
          </p:cNvPr>
          <p:cNvSpPr>
            <a:spLocks noGrp="1"/>
          </p:cNvSpPr>
          <p:nvPr>
            <p:ph type="body" sz="quarter" idx="12"/>
          </p:nvPr>
        </p:nvSpPr>
        <p:spPr>
          <a:xfrm>
            <a:off x="434502" y="3060000"/>
            <a:ext cx="8291898" cy="1576800"/>
          </a:xfrm>
          <a:prstGeom prst="rect">
            <a:avLst/>
          </a:prstGeom>
        </p:spPr>
        <p:txBody>
          <a:bodyPr lIns="0" tIns="0" rIns="0" bIns="0">
            <a:normAutofit/>
          </a:bodyPr>
          <a:lstStyle>
            <a:lvl1pPr marL="0" indent="0">
              <a:spcBef>
                <a:spcPts val="0"/>
              </a:spcBef>
              <a:spcAft>
                <a:spcPts val="600"/>
              </a:spcAft>
              <a:buFont typeface="Arial" panose="020B0604020202020204" pitchFamily="34" charset="0"/>
              <a:buNone/>
              <a:defRPr sz="1600">
                <a:solidFill>
                  <a:schemeClr val="tx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tx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tx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tx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900">
                <a:solidFill>
                  <a:schemeClr val="tx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86873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4"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tx2"/>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Nokia Pure Text Light" panose="020B0403020202020204" pitchFamily="34" charset="0"/>
                <a:ea typeface="Nokia Pure Text Light" panose="020B0403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latin typeface="Nokia Pure Text Light" panose="020B0403020202020204" pitchFamily="34" charset="0"/>
                <a:ea typeface="Nokia Pure Text Light" panose="020B0403020202020204" pitchFamily="34" charset="0"/>
              </a:defRPr>
            </a:lvl6pPr>
            <a:lvl7pPr marL="1612800">
              <a:spcBef>
                <a:spcPts val="0"/>
              </a:spcBef>
              <a:spcAft>
                <a:spcPts val="600"/>
              </a:spcAft>
              <a:defRPr sz="700">
                <a:solidFill>
                  <a:schemeClr val="tx2"/>
                </a:solidFill>
                <a:latin typeface="Nokia Pure Text Light" panose="020B0403020202020204" pitchFamily="34" charset="0"/>
                <a:ea typeface="Nokia Pure Text Light" panose="020B0403020202020204" pitchFamily="34" charset="0"/>
              </a:defRPr>
            </a:lvl7pPr>
            <a:lvl8pPr marL="1843200">
              <a:spcBef>
                <a:spcPts val="0"/>
              </a:spcBef>
              <a:spcAft>
                <a:spcPts val="600"/>
              </a:spcAft>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349168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9" name="Table Placeholder 2"/>
          <p:cNvSpPr>
            <a:spLocks noGrp="1"/>
          </p:cNvSpPr>
          <p:nvPr>
            <p:ph type="tbl" sz="quarter" idx="13"/>
          </p:nvPr>
        </p:nvSpPr>
        <p:spPr>
          <a:xfrm>
            <a:off x="417600" y="1076400"/>
            <a:ext cx="8308800" cy="3564000"/>
          </a:xfrm>
          <a:prstGeom prst="rect">
            <a:avLst/>
          </a:prstGeom>
        </p:spPr>
        <p:txBody>
          <a:bodyPr/>
          <a:lstStyle>
            <a:lvl1pPr marL="0" indent="0">
              <a:buNone/>
              <a:defRPr sz="1600">
                <a:solidFill>
                  <a:schemeClr val="tx2"/>
                </a:solidFill>
                <a:latin typeface="+mn-lt"/>
              </a:defRPr>
            </a:lvl1pPr>
          </a:lstStyle>
          <a:p>
            <a:r>
              <a:rPr lang="en-US"/>
              <a:t>Click icon to add table</a:t>
            </a:r>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13723537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10" name="SmartArt Placeholder 2"/>
          <p:cNvSpPr>
            <a:spLocks noGrp="1"/>
          </p:cNvSpPr>
          <p:nvPr>
            <p:ph type="dgm" sz="quarter" idx="14"/>
          </p:nvPr>
        </p:nvSpPr>
        <p:spPr>
          <a:xfrm>
            <a:off x="417600" y="1076400"/>
            <a:ext cx="8308800" cy="3564000"/>
          </a:xfrm>
          <a:prstGeom prst="rect">
            <a:avLst/>
          </a:prstGeom>
        </p:spPr>
        <p:txBody>
          <a:bodyPr/>
          <a:lstStyle>
            <a:lvl1pPr marL="0" indent="0">
              <a:buNone/>
              <a:defRPr sz="1000">
                <a:solidFill>
                  <a:schemeClr val="tx2"/>
                </a:solidFill>
              </a:defRPr>
            </a:lvl1pPr>
          </a:lstStyle>
          <a:p>
            <a:r>
              <a:rPr lang="en-US"/>
              <a:t>Click icon to add SmartArt graphic</a:t>
            </a:r>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533814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3"/>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0437264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9" name="Text Placeholder 3"/>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able Placeholder 4"/>
          <p:cNvSpPr>
            <a:spLocks noGrp="1"/>
          </p:cNvSpPr>
          <p:nvPr>
            <p:ph type="tbl" sz="quarter" idx="14"/>
          </p:nvPr>
        </p:nvSpPr>
        <p:spPr>
          <a:xfrm>
            <a:off x="417600" y="1080000"/>
            <a:ext cx="4010400" cy="3560400"/>
          </a:xfrm>
          <a:prstGeom prst="rect">
            <a:avLst/>
          </a:prstGeom>
        </p:spPr>
        <p:txBody>
          <a:bodyPr>
            <a:normAutofit/>
          </a:bodyPr>
          <a:lstStyle>
            <a:lvl1pPr marL="0" indent="0">
              <a:buNone/>
              <a:defRPr sz="1600">
                <a:solidFill>
                  <a:schemeClr val="tx2"/>
                </a:solidFill>
                <a:latin typeface="+mn-lt"/>
              </a:defRPr>
            </a:lvl1pPr>
          </a:lstStyle>
          <a:p>
            <a:r>
              <a:rPr lang="en-US" noProof="0"/>
              <a:t>Click icon to add table</a:t>
            </a:r>
            <a:endParaRPr lang="en-US" noProof="0" dirty="0"/>
          </a:p>
        </p:txBody>
      </p:sp>
      <p:sp>
        <p:nvSpPr>
          <p:cNvPr id="7"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42086658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3"/>
          <p:cNvSpPr>
            <a:spLocks noGrp="1"/>
          </p:cNvSpPr>
          <p:nvPr>
            <p:ph type="body" sz="quarter" idx="13"/>
          </p:nvPr>
        </p:nvSpPr>
        <p:spPr>
          <a:xfrm>
            <a:off x="3275856"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3"/>
          <p:cNvSpPr>
            <a:spLocks noGrp="1"/>
          </p:cNvSpPr>
          <p:nvPr>
            <p:ph type="body" sz="quarter" idx="14"/>
          </p:nvPr>
        </p:nvSpPr>
        <p:spPr>
          <a:xfrm>
            <a:off x="61344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7276849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3" name="Table Placeholder 2"/>
          <p:cNvSpPr>
            <a:spLocks noGrp="1"/>
          </p:cNvSpPr>
          <p:nvPr>
            <p:ph type="tbl" sz="quarter" idx="15"/>
          </p:nvPr>
        </p:nvSpPr>
        <p:spPr>
          <a:xfrm>
            <a:off x="417312"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14" name="Table Placeholder 2"/>
          <p:cNvSpPr>
            <a:spLocks noGrp="1"/>
          </p:cNvSpPr>
          <p:nvPr>
            <p:ph type="tbl" sz="quarter" idx="16"/>
          </p:nvPr>
        </p:nvSpPr>
        <p:spPr>
          <a:xfrm>
            <a:off x="6132423"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15" name="Table Placeholder 2"/>
          <p:cNvSpPr>
            <a:spLocks noGrp="1"/>
          </p:cNvSpPr>
          <p:nvPr>
            <p:ph type="tbl" sz="quarter" idx="17"/>
          </p:nvPr>
        </p:nvSpPr>
        <p:spPr>
          <a:xfrm>
            <a:off x="3273879"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8732605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3"/>
          <p:cNvSpPr>
            <a:spLocks noGrp="1"/>
          </p:cNvSpPr>
          <p:nvPr>
            <p:ph type="body" sz="quarter" idx="13"/>
          </p:nvPr>
        </p:nvSpPr>
        <p:spPr>
          <a:xfrm>
            <a:off x="25560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3"/>
          <p:cNvSpPr>
            <a:spLocks noGrp="1"/>
          </p:cNvSpPr>
          <p:nvPr>
            <p:ph type="body" sz="quarter" idx="14"/>
          </p:nvPr>
        </p:nvSpPr>
        <p:spPr>
          <a:xfrm>
            <a:off x="46944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3"/>
          <p:cNvSpPr>
            <a:spLocks noGrp="1"/>
          </p:cNvSpPr>
          <p:nvPr>
            <p:ph type="body" sz="quarter" idx="15"/>
          </p:nvPr>
        </p:nvSpPr>
        <p:spPr>
          <a:xfrm>
            <a:off x="68328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4677875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8" name="Text Placeholder 10"/>
          <p:cNvSpPr>
            <a:spLocks noGrp="1"/>
          </p:cNvSpPr>
          <p:nvPr>
            <p:ph type="body" sz="quarter" idx="16" hasCustomPrompt="1"/>
          </p:nvPr>
        </p:nvSpPr>
        <p:spPr>
          <a:xfrm>
            <a:off x="417598" y="879975"/>
            <a:ext cx="83088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Font typeface="Arial" pitchFamily="34" charset="0"/>
              <a:buChar char="•"/>
              <a:defRPr sz="1200"/>
            </a:lvl2pPr>
            <a:lvl3pPr>
              <a:buNone/>
              <a:defRPr sz="1400"/>
            </a:lvl3pPr>
            <a:lvl4pPr>
              <a:buNone/>
              <a:defRPr/>
            </a:lvl4pPr>
            <a:lvl5pPr>
              <a:buNone/>
              <a:defRPr/>
            </a:lvl5pPr>
          </a:lstStyle>
          <a:p>
            <a:pPr lvl="0"/>
            <a:r>
              <a:rPr lang="en-US" dirty="0"/>
              <a:t>Click to edit M</a:t>
            </a:r>
          </a:p>
          <a:p>
            <a:pPr lvl="1"/>
            <a:r>
              <a:rPr lang="en-US" dirty="0"/>
              <a:t>aster text styles</a:t>
            </a:r>
          </a:p>
          <a:p>
            <a:pPr lvl="2"/>
            <a:endParaRPr lang="en-US" dirty="0"/>
          </a:p>
        </p:txBody>
      </p:sp>
      <p:sp>
        <p:nvSpPr>
          <p:cNvPr id="10" name="Title 1"/>
          <p:cNvSpPr>
            <a:spLocks noGrp="1"/>
          </p:cNvSpPr>
          <p:nvPr>
            <p:ph type="title" hasCustomPrompt="1"/>
          </p:nvPr>
        </p:nvSpPr>
        <p:spPr>
          <a:xfrm>
            <a:off x="417600" y="279249"/>
            <a:ext cx="8308800" cy="309600"/>
          </a:xfrm>
          <a:prstGeom prst="rect">
            <a:avLst/>
          </a:prstGeom>
        </p:spPr>
        <p:txBody>
          <a:bodyPr/>
          <a:lstStyle>
            <a:lvl1pPr>
              <a:defRPr sz="2000" b="0">
                <a:solidFill>
                  <a:schemeClr val="tx1"/>
                </a:solidFill>
                <a:latin typeface="+mj-lt"/>
              </a:defRPr>
            </a:lvl1pPr>
          </a:lstStyle>
          <a:p>
            <a:r>
              <a:rPr lang="en-GB"/>
              <a:t>Click to edit headline</a:t>
            </a:r>
            <a:endParaRPr lang="en-US"/>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1745286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1_Blue Title Slide">
    <p:bg>
      <p:bgPr>
        <a:solidFill>
          <a:schemeClr val="tx1"/>
        </a:solidFill>
        <a:effectLst/>
      </p:bgPr>
    </p:bg>
    <p:spTree>
      <p:nvGrpSpPr>
        <p:cNvPr id="1" name=""/>
        <p:cNvGrpSpPr/>
        <p:nvPr/>
      </p:nvGrpSpPr>
      <p:grpSpPr>
        <a:xfrm>
          <a:off x="0" y="0"/>
          <a:ext cx="0" cy="0"/>
          <a:chOff x="0" y="0"/>
          <a:chExt cx="0" cy="0"/>
        </a:xfrm>
      </p:grpSpPr>
      <p:sp>
        <p:nvSpPr>
          <p:cNvPr id="7" name="Text Placeholder 42">
            <a:extLst>
              <a:ext uri="{FF2B5EF4-FFF2-40B4-BE49-F238E27FC236}">
                <a16:creationId xmlns="" xmlns:a16="http://schemas.microsoft.com/office/drawing/2014/main" id="{A4F04206-BA94-4881-BA5F-F4855044D621}"/>
              </a:ext>
            </a:extLst>
          </p:cNvPr>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bg1"/>
                </a:solidFill>
                <a:latin typeface="Nokia Pure Headline Ultra Light" panose="020B0204020202020204" pitchFamily="34" charset="0"/>
              </a:defRPr>
            </a:lvl1pPr>
          </a:lstStyle>
          <a:p>
            <a:pPr lvl="0"/>
            <a:r>
              <a:rPr lang="en-US" dirty="0"/>
              <a:t>Main headline in sentence case here</a:t>
            </a:r>
          </a:p>
        </p:txBody>
      </p:sp>
      <p:sp>
        <p:nvSpPr>
          <p:cNvPr id="8" name="Text Placeholder 3">
            <a:extLst>
              <a:ext uri="{FF2B5EF4-FFF2-40B4-BE49-F238E27FC236}">
                <a16:creationId xmlns="" xmlns:a16="http://schemas.microsoft.com/office/drawing/2014/main" id="{82395FE5-ACED-4CF9-93C7-742199141AC5}"/>
              </a:ext>
            </a:extLst>
          </p:cNvPr>
          <p:cNvSpPr>
            <a:spLocks noGrp="1"/>
          </p:cNvSpPr>
          <p:nvPr>
            <p:ph type="body" sz="quarter" idx="12"/>
          </p:nvPr>
        </p:nvSpPr>
        <p:spPr>
          <a:xfrm>
            <a:off x="417600" y="3060000"/>
            <a:ext cx="8308800" cy="1576800"/>
          </a:xfrm>
          <a:prstGeom prst="rect">
            <a:avLst/>
          </a:prstGeom>
        </p:spPr>
        <p:txBody>
          <a:bodyPr lIns="0" tIns="0" rIns="0" bIns="0">
            <a:normAutofit/>
          </a:bodyPr>
          <a:lstStyle>
            <a:lvl1pPr marL="0" indent="0">
              <a:spcBef>
                <a:spcPts val="0"/>
              </a:spcBef>
              <a:spcAft>
                <a:spcPts val="600"/>
              </a:spcAft>
              <a:buFont typeface="Arial" panose="020B0604020202020204" pitchFamily="34" charset="0"/>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900">
                <a:solidFill>
                  <a:schemeClr val="bg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a:extLst>
              <a:ext uri="{FF2B5EF4-FFF2-40B4-BE49-F238E27FC236}">
                <a16:creationId xmlns="" xmlns:a16="http://schemas.microsoft.com/office/drawing/2014/main" id="{B6E85245-6EF4-4401-89A5-4E7398F4827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9200" y="36000"/>
            <a:ext cx="1599250" cy="673200"/>
          </a:xfrm>
          <a:prstGeom prst="rect">
            <a:avLst/>
          </a:prstGeom>
        </p:spPr>
      </p:pic>
      <p:sp>
        <p:nvSpPr>
          <p:cNvPr id="2" name="Footer Placeholder 1">
            <a:extLst>
              <a:ext uri="{FF2B5EF4-FFF2-40B4-BE49-F238E27FC236}">
                <a16:creationId xmlns="" xmlns:a16="http://schemas.microsoft.com/office/drawing/2014/main" id="{37354AD9-06FB-4C15-A48D-5001BBC6FF5E}"/>
              </a:ext>
            </a:extLst>
          </p:cNvPr>
          <p:cNvSpPr>
            <a:spLocks noGrp="1"/>
          </p:cNvSpPr>
          <p:nvPr>
            <p:ph type="ftr" sz="quarter" idx="13"/>
          </p:nvPr>
        </p:nvSpPr>
        <p:spPr/>
        <p:txBody>
          <a:bodyPr/>
          <a:lstStyle/>
          <a:p>
            <a:r>
              <a:rPr lang="en-GB" dirty="0"/>
              <a:t>&lt;Document ID: change ID in footer or remove&gt;</a:t>
            </a:r>
            <a:endParaRPr lang="en-US" dirty="0"/>
          </a:p>
        </p:txBody>
      </p:sp>
      <p:pic>
        <p:nvPicPr>
          <p:cNvPr id="12" name="Picture 11">
            <a:extLst>
              <a:ext uri="{FF2B5EF4-FFF2-40B4-BE49-F238E27FC236}">
                <a16:creationId xmlns="" xmlns:a16="http://schemas.microsoft.com/office/drawing/2014/main" id="{08CB4E99-5D9B-49EB-A80D-C2366451A6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9988" y="34045"/>
            <a:ext cx="1589956" cy="669288"/>
          </a:xfrm>
          <a:prstGeom prst="rect">
            <a:avLst/>
          </a:prstGeom>
        </p:spPr>
      </p:pic>
    </p:spTree>
    <p:extLst>
      <p:ext uri="{BB962C8B-B14F-4D97-AF65-F5344CB8AC3E}">
        <p14:creationId xmlns:p14="http://schemas.microsoft.com/office/powerpoint/2010/main" val="578186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2_Blue Text Layout">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B6E85245-6EF4-4401-89A5-4E7398F4827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9200" y="36000"/>
            <a:ext cx="1599250" cy="673200"/>
          </a:xfrm>
          <a:prstGeom prst="rect">
            <a:avLst/>
          </a:prstGeom>
        </p:spPr>
      </p:pic>
      <p:sp>
        <p:nvSpPr>
          <p:cNvPr id="11" name="Text Placeholder 12">
            <a:extLst>
              <a:ext uri="{FF2B5EF4-FFF2-40B4-BE49-F238E27FC236}">
                <a16:creationId xmlns="" xmlns:a16="http://schemas.microsoft.com/office/drawing/2014/main" id="{201F9EFC-1397-476F-AC8D-B29C394E445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1"/>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12" name="Text Placeholder 42">
            <a:extLst>
              <a:ext uri="{FF2B5EF4-FFF2-40B4-BE49-F238E27FC236}">
                <a16:creationId xmlns="" xmlns:a16="http://schemas.microsoft.com/office/drawing/2014/main" id="{B5196263-821B-4B0A-B8F0-F314EF3ADF08}"/>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bg1"/>
                </a:solidFill>
                <a:latin typeface="+mj-lt"/>
              </a:defRPr>
            </a:lvl1pPr>
          </a:lstStyle>
          <a:p>
            <a:pPr lvl="0"/>
            <a:r>
              <a:rPr lang="en-US" dirty="0"/>
              <a:t>Click to edit headline</a:t>
            </a:r>
          </a:p>
        </p:txBody>
      </p:sp>
      <p:sp>
        <p:nvSpPr>
          <p:cNvPr id="13" name="Text Placeholder 3">
            <a:extLst>
              <a:ext uri="{FF2B5EF4-FFF2-40B4-BE49-F238E27FC236}">
                <a16:creationId xmlns="" xmlns:a16="http://schemas.microsoft.com/office/drawing/2014/main" id="{1252EEB5-B067-4FF5-9D6E-45AD7724914D}"/>
              </a:ext>
            </a:extLst>
          </p:cNvPr>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 xmlns:a16="http://schemas.microsoft.com/office/drawing/2014/main" id="{0A9673B1-D3FB-43B2-8D91-D053CDDCAFBD}"/>
              </a:ext>
            </a:extLst>
          </p:cNvPr>
          <p:cNvSpPr>
            <a:spLocks noGrp="1"/>
          </p:cNvSpPr>
          <p:nvPr>
            <p:ph type="ftr" sz="quarter" idx="13"/>
          </p:nvPr>
        </p:nvSpPr>
        <p:spPr/>
        <p:txBody>
          <a:bodyPr/>
          <a:lstStyle/>
          <a:p>
            <a:r>
              <a:rPr lang="en-GB" dirty="0"/>
              <a:t>&lt;Document ID: change ID in footer or remove&gt;</a:t>
            </a:r>
            <a:endParaRPr lang="en-US" dirty="0"/>
          </a:p>
        </p:txBody>
      </p:sp>
      <p:pic>
        <p:nvPicPr>
          <p:cNvPr id="10" name="Picture 9">
            <a:extLst>
              <a:ext uri="{FF2B5EF4-FFF2-40B4-BE49-F238E27FC236}">
                <a16:creationId xmlns="" xmlns:a16="http://schemas.microsoft.com/office/drawing/2014/main" id="{31961597-1BB1-4AC0-81C4-ECF117F5AF3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4177690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1_Blue End Slide">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901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1_White End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916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1_Gray Text Layout">
    <p:bg>
      <p:bgPr>
        <a:solidFill>
          <a:schemeClr val="accent1"/>
        </a:solidFill>
        <a:effectLst/>
      </p:bgPr>
    </p:bg>
    <p:spTree>
      <p:nvGrpSpPr>
        <p:cNvPr id="1" name=""/>
        <p:cNvGrpSpPr/>
        <p:nvPr/>
      </p:nvGrpSpPr>
      <p:grpSpPr>
        <a:xfrm>
          <a:off x="0" y="0"/>
          <a:ext cx="0" cy="0"/>
          <a:chOff x="0" y="0"/>
          <a:chExt cx="0" cy="0"/>
        </a:xfrm>
      </p:grpSpPr>
      <p:sp>
        <p:nvSpPr>
          <p:cNvPr id="11" name="Text Placeholder 12">
            <a:extLst>
              <a:ext uri="{FF2B5EF4-FFF2-40B4-BE49-F238E27FC236}">
                <a16:creationId xmlns="" xmlns:a16="http://schemas.microsoft.com/office/drawing/2014/main" id="{201F9EFC-1397-476F-AC8D-B29C394E445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1"/>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12" name="Text Placeholder 42">
            <a:extLst>
              <a:ext uri="{FF2B5EF4-FFF2-40B4-BE49-F238E27FC236}">
                <a16:creationId xmlns="" xmlns:a16="http://schemas.microsoft.com/office/drawing/2014/main" id="{B5196263-821B-4B0A-B8F0-F314EF3ADF08}"/>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bg1"/>
                </a:solidFill>
                <a:latin typeface="+mj-lt"/>
              </a:defRPr>
            </a:lvl1pPr>
          </a:lstStyle>
          <a:p>
            <a:pPr lvl="0"/>
            <a:r>
              <a:rPr lang="en-US" dirty="0"/>
              <a:t>Click to edit headline</a:t>
            </a:r>
          </a:p>
        </p:txBody>
      </p:sp>
      <p:sp>
        <p:nvSpPr>
          <p:cNvPr id="13" name="Text Placeholder 3">
            <a:extLst>
              <a:ext uri="{FF2B5EF4-FFF2-40B4-BE49-F238E27FC236}">
                <a16:creationId xmlns="" xmlns:a16="http://schemas.microsoft.com/office/drawing/2014/main" id="{1252EEB5-B067-4FF5-9D6E-45AD7724914D}"/>
              </a:ext>
            </a:extLst>
          </p:cNvPr>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 xmlns:a16="http://schemas.microsoft.com/office/drawing/2014/main" id="{422E6FA3-ED47-4E0C-B044-550E170D1A0B}"/>
              </a:ext>
            </a:extLst>
          </p:cNvPr>
          <p:cNvSpPr>
            <a:spLocks noGrp="1"/>
          </p:cNvSpPr>
          <p:nvPr>
            <p:ph type="ftr" sz="quarter" idx="13"/>
          </p:nvPr>
        </p:nvSpPr>
        <p:spPr/>
        <p:txBody>
          <a:bodyPr/>
          <a:lstStyle/>
          <a:p>
            <a:r>
              <a:rPr lang="en-GB" dirty="0"/>
              <a:t>&lt;Document ID: change ID in footer or remove&gt;</a:t>
            </a:r>
            <a:endParaRPr lang="en-US" dirty="0"/>
          </a:p>
        </p:txBody>
      </p:sp>
    </p:spTree>
    <p:extLst>
      <p:ext uri="{BB962C8B-B14F-4D97-AF65-F5344CB8AC3E}">
        <p14:creationId xmlns:p14="http://schemas.microsoft.com/office/powerpoint/2010/main" val="3854149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2_Gray Blank">
    <p:bg>
      <p:bgPr>
        <a:solidFill>
          <a:schemeClr val="accent1"/>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 xmlns:a16="http://schemas.microsoft.com/office/drawing/2014/main" id="{8E24E133-AF05-4EA9-B8C1-517DA46C9D21}"/>
              </a:ext>
            </a:extLst>
          </p:cNvPr>
          <p:cNvSpPr>
            <a:spLocks noGrp="1"/>
          </p:cNvSpPr>
          <p:nvPr>
            <p:ph type="ftr" sz="quarter" idx="12"/>
          </p:nvPr>
        </p:nvSpPr>
        <p:spPr/>
        <p:txBody>
          <a:bodyPr/>
          <a:lstStyle/>
          <a:p>
            <a:r>
              <a:rPr lang="en-GB" dirty="0"/>
              <a:t>&lt;Document ID: change ID in footer or remove&gt;</a:t>
            </a:r>
            <a:endParaRPr lang="en-US" dirty="0"/>
          </a:p>
        </p:txBody>
      </p:sp>
    </p:spTree>
    <p:extLst>
      <p:ext uri="{BB962C8B-B14F-4D97-AF65-F5344CB8AC3E}">
        <p14:creationId xmlns:p14="http://schemas.microsoft.com/office/powerpoint/2010/main" val="1935486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3_Gray Divider Slide">
    <p:bg>
      <p:bgPr>
        <a:solidFill>
          <a:schemeClr val="accent1"/>
        </a:solidFill>
        <a:effectLst/>
      </p:bgPr>
    </p:bg>
    <p:spTree>
      <p:nvGrpSpPr>
        <p:cNvPr id="1" name=""/>
        <p:cNvGrpSpPr/>
        <p:nvPr/>
      </p:nvGrpSpPr>
      <p:grpSpPr>
        <a:xfrm>
          <a:off x="0" y="0"/>
          <a:ext cx="0" cy="0"/>
          <a:chOff x="0" y="0"/>
          <a:chExt cx="0" cy="0"/>
        </a:xfrm>
      </p:grpSpPr>
      <p:sp>
        <p:nvSpPr>
          <p:cNvPr id="12" name="Text Placeholder 42">
            <a:extLst>
              <a:ext uri="{FF2B5EF4-FFF2-40B4-BE49-F238E27FC236}">
                <a16:creationId xmlns="" xmlns:a16="http://schemas.microsoft.com/office/drawing/2014/main" id="{B5196263-821B-4B0A-B8F0-F314EF3ADF08}"/>
              </a:ext>
            </a:extLst>
          </p:cNvPr>
          <p:cNvSpPr>
            <a:spLocks noGrp="1"/>
          </p:cNvSpPr>
          <p:nvPr>
            <p:ph type="body" sz="quarter" idx="11" hasCustomPrompt="1"/>
          </p:nvPr>
        </p:nvSpPr>
        <p:spPr>
          <a:xfrm>
            <a:off x="417600" y="280799"/>
            <a:ext cx="8308800" cy="1760501"/>
          </a:xfrm>
          <a:prstGeom prst="rect">
            <a:avLst/>
          </a:prstGeom>
        </p:spPr>
        <p:txBody>
          <a:bodyPr lIns="0" tIns="0" rIns="0" bIns="0"/>
          <a:lstStyle>
            <a:lvl1pPr marL="0" indent="0">
              <a:buNone/>
              <a:defRPr sz="4400" baseline="0">
                <a:solidFill>
                  <a:schemeClr val="bg1"/>
                </a:solidFill>
                <a:latin typeface="Nokia Pure Headline Ultra Light" panose="020B0204020202020204" pitchFamily="34" charset="0"/>
              </a:defRPr>
            </a:lvl1pPr>
          </a:lstStyle>
          <a:p>
            <a:pPr lvl="0"/>
            <a:r>
              <a:rPr lang="en-US" dirty="0"/>
              <a:t>Click to edit headline</a:t>
            </a:r>
          </a:p>
        </p:txBody>
      </p:sp>
      <p:sp>
        <p:nvSpPr>
          <p:cNvPr id="4" name="Footer Placeholder 3">
            <a:extLst>
              <a:ext uri="{FF2B5EF4-FFF2-40B4-BE49-F238E27FC236}">
                <a16:creationId xmlns="" xmlns:a16="http://schemas.microsoft.com/office/drawing/2014/main" id="{8E24E133-AF05-4EA9-B8C1-517DA46C9D21}"/>
              </a:ext>
            </a:extLst>
          </p:cNvPr>
          <p:cNvSpPr>
            <a:spLocks noGrp="1"/>
          </p:cNvSpPr>
          <p:nvPr>
            <p:ph type="ftr" sz="quarter" idx="12"/>
          </p:nvPr>
        </p:nvSpPr>
        <p:spPr/>
        <p:txBody>
          <a:bodyPr/>
          <a:lstStyle/>
          <a:p>
            <a:r>
              <a:rPr lang="en-GB" dirty="0"/>
              <a:t>&lt;Document ID: change ID in footer or remove&gt;</a:t>
            </a:r>
            <a:endParaRPr lang="en-US" dirty="0"/>
          </a:p>
        </p:txBody>
      </p:sp>
    </p:spTree>
    <p:extLst>
      <p:ext uri="{BB962C8B-B14F-4D97-AF65-F5344CB8AC3E}">
        <p14:creationId xmlns:p14="http://schemas.microsoft.com/office/powerpoint/2010/main" val="203247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68"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68011739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theme" Target="../theme/theme6.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Slide Number Placeholder 5">
            <a:extLst>
              <a:ext uri="{FF2B5EF4-FFF2-40B4-BE49-F238E27FC236}">
                <a16:creationId xmlns="" xmlns:a16="http://schemas.microsoft.com/office/drawing/2014/main" id="{7920C8E0-2BA3-45B9-8A9F-1B9E59157439}"/>
              </a:ext>
            </a:extLst>
          </p:cNvPr>
          <p:cNvSpPr txBox="1">
            <a:spLocks/>
          </p:cNvSpPr>
          <p:nvPr/>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GB" dirty="0"/>
              <a:t>&lt;Document ID: change ID in footer or remove&gt;</a:t>
            </a:r>
            <a:endParaRPr lang="en-US" dirty="0"/>
          </a:p>
        </p:txBody>
      </p:sp>
      <p:sp>
        <p:nvSpPr>
          <p:cNvPr id="8" name="Slide Number Placeholder 5">
            <a:extLst>
              <a:ext uri="{FF2B5EF4-FFF2-40B4-BE49-F238E27FC236}">
                <a16:creationId xmlns="" xmlns:a16="http://schemas.microsoft.com/office/drawing/2014/main" id="{B20BA402-4DCA-4D3B-A03B-98DA80BAB253}"/>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Tree>
    <p:extLst>
      <p:ext uri="{BB962C8B-B14F-4D97-AF65-F5344CB8AC3E}">
        <p14:creationId xmlns:p14="http://schemas.microsoft.com/office/powerpoint/2010/main" val="2753873327"/>
      </p:ext>
    </p:extLst>
  </p:cSld>
  <p:clrMap bg1="lt1" tx1="dk1" bg2="lt2" tx2="dk2" accent1="accent1" accent2="accent2" accent3="accent3" accent4="accent4" accent5="accent5" accent6="accent6" hlink="hlink" folHlink="folHlink"/>
  <p:sldLayoutIdLst>
    <p:sldLayoutId id="2147483723" r:id="rId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Slide Number Placeholder 5">
            <a:extLst>
              <a:ext uri="{FF2B5EF4-FFF2-40B4-BE49-F238E27FC236}">
                <a16:creationId xmlns=""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5" name="Footer Placeholder 14">
            <a:extLst>
              <a:ext uri="{FF2B5EF4-FFF2-40B4-BE49-F238E27FC236}">
                <a16:creationId xmlns="" xmlns:a16="http://schemas.microsoft.com/office/drawing/2014/main" id="{9EA08E70-E40A-4C76-ADD7-CA63C95746CA}"/>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dirty="0"/>
              <a:t>&lt;Document ID: change ID in footer or remove&gt;</a:t>
            </a:r>
            <a:endParaRPr lang="en-US" dirty="0"/>
          </a:p>
        </p:txBody>
      </p:sp>
    </p:spTree>
    <p:extLst>
      <p:ext uri="{BB962C8B-B14F-4D97-AF65-F5344CB8AC3E}">
        <p14:creationId xmlns:p14="http://schemas.microsoft.com/office/powerpoint/2010/main" val="1928352381"/>
      </p:ext>
    </p:extLst>
  </p:cSld>
  <p:clrMap bg1="lt1" tx1="dk1" bg2="lt2" tx2="dk2" accent1="accent1" accent2="accent2" accent3="accent3" accent4="accent4" accent5="accent5" accent6="accent6" hlink="hlink" folHlink="folHlink"/>
  <p:sldLayoutIdLst>
    <p:sldLayoutId id="2147483674" r:id="rId1"/>
    <p:sldLayoutId id="2147483675" r:id="rId2"/>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5C76398D-C6B9-4EAD-A887-41ECEA7F301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3644516792"/>
      </p:ext>
    </p:extLst>
  </p:cSld>
  <p:clrMap bg1="lt1" tx1="dk1" bg2="lt2" tx2="dk2" accent1="accent1" accent2="accent2" accent3="accent3" accent4="accent4" accent5="accent5" accent6="accent6" hlink="hlink" folHlink="folHlink"/>
  <p:sldLayoutIdLst>
    <p:sldLayoutId id="214748367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DBC1C3A2-73EF-4E4E-97C2-1C446243E83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1710388094"/>
      </p:ext>
    </p:extLst>
  </p:cSld>
  <p:clrMap bg1="lt1" tx1="dk1" bg2="lt2" tx2="dk2" accent1="accent1" accent2="accent2" accent3="accent3" accent4="accent4" accent5="accent5" accent6="accent6" hlink="hlink" folHlink="folHlink"/>
  <p:sldLayoutIdLst>
    <p:sldLayoutId id="214748367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8" name="Slide Number Placeholder 5">
            <a:extLst>
              <a:ext uri="{FF2B5EF4-FFF2-40B4-BE49-F238E27FC236}">
                <a16:creationId xmlns=""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3" name="Footer Placeholder 2">
            <a:extLst>
              <a:ext uri="{FF2B5EF4-FFF2-40B4-BE49-F238E27FC236}">
                <a16:creationId xmlns="" xmlns:a16="http://schemas.microsoft.com/office/drawing/2014/main" id="{D3E74C75-1C44-4A6F-9F21-72B5E3ACCBC5}"/>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dirty="0"/>
              <a:t>&lt;Document ID: change ID in footer or remove&gt;</a:t>
            </a:r>
            <a:endParaRPr lang="en-US" dirty="0"/>
          </a:p>
        </p:txBody>
      </p:sp>
    </p:spTree>
    <p:extLst>
      <p:ext uri="{BB962C8B-B14F-4D97-AF65-F5344CB8AC3E}">
        <p14:creationId xmlns:p14="http://schemas.microsoft.com/office/powerpoint/2010/main" val="870286614"/>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0"/>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21"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676317673"/>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Lst>
  <p:hf sldNum="0" hdr="0" dt="0"/>
  <p:txStyles>
    <p:titleStyle>
      <a:lvl1pPr algn="l" defTabSz="914400" rtl="0" eaLnBrk="1" latinLnBrk="0" hangingPunct="1">
        <a:spcBef>
          <a:spcPct val="0"/>
        </a:spcBef>
        <a:buNone/>
        <a:defRPr sz="20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673AE4A4-F521-4B46-BB77-BDFFF6278B02}"/>
              </a:ext>
            </a:extLst>
          </p:cNvPr>
          <p:cNvSpPr>
            <a:spLocks noGrp="1"/>
          </p:cNvSpPr>
          <p:nvPr>
            <p:ph type="body" sz="quarter" idx="11"/>
          </p:nvPr>
        </p:nvSpPr>
        <p:spPr>
          <a:xfrm>
            <a:off x="500657" y="1462147"/>
            <a:ext cx="8350321" cy="1980000"/>
          </a:xfrm>
        </p:spPr>
        <p:txBody>
          <a:bodyPr anchor="ctr"/>
          <a:lstStyle/>
          <a:p>
            <a:r>
              <a:rPr lang="en-US" sz="2800" dirty="0" smtClean="0">
                <a:latin typeface="Arial" panose="020B0604020202020204" pitchFamily="34" charset="0"/>
                <a:cs typeface="Arial" panose="020B0604020202020204" pitchFamily="34" charset="0"/>
              </a:rPr>
              <a:t>Coexistence of the AS security and slice information in the RAN during the </a:t>
            </a:r>
            <a:r>
              <a:rPr lang="en-GB" altLang="ja-JP" sz="2800" dirty="0"/>
              <a:t>RRC connection </a:t>
            </a:r>
            <a:r>
              <a:rPr lang="en-GB" altLang="ja-JP" sz="2800" dirty="0" smtClean="0"/>
              <a:t>establishment procedure</a:t>
            </a:r>
            <a:r>
              <a:rPr lang="en-US" sz="2800" dirty="0" smtClean="0">
                <a:latin typeface="Arial" panose="020B0604020202020204" pitchFamily="34" charset="0"/>
                <a:cs typeface="Arial" panose="020B0604020202020204" pitchFamily="34" charset="0"/>
              </a:rPr>
              <a:t>.</a:t>
            </a:r>
          </a:p>
        </p:txBody>
      </p:sp>
      <p:sp>
        <p:nvSpPr>
          <p:cNvPr id="3" name="TextBox 2">
            <a:extLst>
              <a:ext uri="{FF2B5EF4-FFF2-40B4-BE49-F238E27FC236}">
                <a16:creationId xmlns="" xmlns:a16="http://schemas.microsoft.com/office/drawing/2014/main" id="{03B9EFB1-9279-469D-AA80-F88D5A3DA5DF}"/>
              </a:ext>
            </a:extLst>
          </p:cNvPr>
          <p:cNvSpPr txBox="1"/>
          <p:nvPr/>
        </p:nvSpPr>
        <p:spPr>
          <a:xfrm>
            <a:off x="217715" y="190699"/>
            <a:ext cx="8734696" cy="637437"/>
          </a:xfrm>
          <a:prstGeom prst="rect">
            <a:avLst/>
          </a:prstGeom>
          <a:noFill/>
        </p:spPr>
        <p:txBody>
          <a:bodyPr wrap="none" lIns="72000" tIns="72000" rIns="72000" bIns="72000" rtlCol="0">
            <a:noAutofit/>
          </a:bodyPr>
          <a:lstStyle/>
          <a:p>
            <a:pPr>
              <a:spcAft>
                <a:spcPts val="300"/>
              </a:spcAft>
              <a:buSzPct val="100000"/>
            </a:pPr>
            <a:r>
              <a:rPr lang="en-GB" altLang="ja-JP" sz="1200" b="1" dirty="0"/>
              <a:t>SA WG2 Meeting #129-Bis</a:t>
            </a:r>
            <a:r>
              <a:rPr lang="en-GB" sz="1200" dirty="0">
                <a:solidFill>
                  <a:schemeClr val="tx2"/>
                </a:solidFill>
              </a:rPr>
              <a:t>									</a:t>
            </a:r>
            <a:r>
              <a:rPr lang="en-GB" sz="1200" dirty="0" smtClean="0">
                <a:solidFill>
                  <a:schemeClr val="tx2"/>
                </a:solidFill>
              </a:rPr>
              <a:t> 			        </a:t>
            </a:r>
            <a:r>
              <a:rPr lang="en-GB" sz="1200" b="1" dirty="0"/>
              <a:t>S2-1812156</a:t>
            </a:r>
            <a:endParaRPr lang="en-GB" sz="1200" dirty="0" smtClean="0">
              <a:solidFill>
                <a:schemeClr val="tx2"/>
              </a:solidFill>
            </a:endParaRPr>
          </a:p>
          <a:p>
            <a:pPr>
              <a:spcAft>
                <a:spcPts val="300"/>
              </a:spcAft>
              <a:buSzPct val="100000"/>
            </a:pPr>
            <a:r>
              <a:rPr lang="en-GB" altLang="ja-JP" sz="1200" b="1" dirty="0" smtClean="0"/>
              <a:t>26 – 30 November 2018, West Palm Beach, USA</a:t>
            </a:r>
            <a:endParaRPr lang="en-GB" sz="1200" dirty="0">
              <a:solidFill>
                <a:schemeClr val="tx2"/>
              </a:solidFill>
            </a:endParaRPr>
          </a:p>
        </p:txBody>
      </p:sp>
      <p:pic>
        <p:nvPicPr>
          <p:cNvPr id="1026"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9879" y="4180109"/>
            <a:ext cx="1568774" cy="426719"/>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69696"/>
                  </a:outerShdw>
                </a:effectLst>
              </a14:hiddenEffects>
            </a:ext>
          </a:extLst>
        </p:spPr>
      </p:pic>
    </p:spTree>
    <p:extLst>
      <p:ext uri="{BB962C8B-B14F-4D97-AF65-F5344CB8AC3E}">
        <p14:creationId xmlns:p14="http://schemas.microsoft.com/office/powerpoint/2010/main" val="29501375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065CEF15-1D1F-4A79-94AC-FBE5FD553291}"/>
              </a:ext>
            </a:extLst>
          </p:cNvPr>
          <p:cNvSpPr>
            <a:spLocks noGrp="1"/>
          </p:cNvSpPr>
          <p:nvPr>
            <p:ph type="body" sz="quarter" idx="11"/>
          </p:nvPr>
        </p:nvSpPr>
        <p:spPr/>
        <p:txBody>
          <a:bodyPr/>
          <a:lstStyle/>
          <a:p>
            <a:r>
              <a:rPr lang="en-GB" sz="2400" b="1" dirty="0" smtClean="0"/>
              <a:t>Solution: Solution 3</a:t>
            </a:r>
            <a:endParaRPr lang="en-GB" sz="2400" b="1" dirty="0"/>
          </a:p>
        </p:txBody>
      </p:sp>
      <p:sp>
        <p:nvSpPr>
          <p:cNvPr id="4" name="Text Placeholder 3">
            <a:extLst>
              <a:ext uri="{FF2B5EF4-FFF2-40B4-BE49-F238E27FC236}">
                <a16:creationId xmlns="" xmlns:a16="http://schemas.microsoft.com/office/drawing/2014/main" id="{0CB31B65-4E81-4D1E-8D14-1394F56C8546}"/>
              </a:ext>
            </a:extLst>
          </p:cNvPr>
          <p:cNvSpPr>
            <a:spLocks noGrp="1"/>
          </p:cNvSpPr>
          <p:nvPr>
            <p:ph type="body" sz="quarter" idx="12"/>
          </p:nvPr>
        </p:nvSpPr>
        <p:spPr>
          <a:xfrm>
            <a:off x="434508" y="802258"/>
            <a:ext cx="8308800" cy="3838143"/>
          </a:xfrm>
        </p:spPr>
        <p:txBody>
          <a:bodyPr>
            <a:normAutofit/>
          </a:bodyPr>
          <a:lstStyle/>
          <a:p>
            <a:r>
              <a:rPr lang="en-GB" dirty="0" smtClean="0"/>
              <a:t>The UE and NG-RAN are provided with a AS security context during the registration procedure. The UE and the NG-RAN uses this security context to encrypt and decrypt S-NSSAI(s).</a:t>
            </a:r>
          </a:p>
          <a:p>
            <a:endParaRPr lang="en-GB" dirty="0"/>
          </a:p>
        </p:txBody>
      </p:sp>
      <p:pic>
        <p:nvPicPr>
          <p:cNvPr id="2" name="図 1"/>
          <p:cNvPicPr>
            <a:picLocks noChangeAspect="1"/>
          </p:cNvPicPr>
          <p:nvPr/>
        </p:nvPicPr>
        <p:blipFill>
          <a:blip r:embed="rId2"/>
          <a:stretch>
            <a:fillRect/>
          </a:stretch>
        </p:blipFill>
        <p:spPr>
          <a:xfrm>
            <a:off x="2032775" y="1534872"/>
            <a:ext cx="4725076" cy="3317387"/>
          </a:xfrm>
          <a:prstGeom prst="rect">
            <a:avLst/>
          </a:prstGeom>
        </p:spPr>
      </p:pic>
    </p:spTree>
    <p:extLst>
      <p:ext uri="{BB962C8B-B14F-4D97-AF65-F5344CB8AC3E}">
        <p14:creationId xmlns:p14="http://schemas.microsoft.com/office/powerpoint/2010/main" val="42151783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065CEF15-1D1F-4A79-94AC-FBE5FD553291}"/>
              </a:ext>
            </a:extLst>
          </p:cNvPr>
          <p:cNvSpPr>
            <a:spLocks noGrp="1"/>
          </p:cNvSpPr>
          <p:nvPr>
            <p:ph type="body" sz="quarter" idx="11"/>
          </p:nvPr>
        </p:nvSpPr>
        <p:spPr/>
        <p:txBody>
          <a:bodyPr/>
          <a:lstStyle/>
          <a:p>
            <a:r>
              <a:rPr lang="en-GB" sz="2400" b="1" dirty="0" smtClean="0"/>
              <a:t>Conclusions </a:t>
            </a:r>
            <a:endParaRPr lang="en-GB" sz="2400" b="1" dirty="0"/>
          </a:p>
        </p:txBody>
      </p:sp>
      <p:sp>
        <p:nvSpPr>
          <p:cNvPr id="4" name="Text Placeholder 3">
            <a:extLst>
              <a:ext uri="{FF2B5EF4-FFF2-40B4-BE49-F238E27FC236}">
                <a16:creationId xmlns="" xmlns:a16="http://schemas.microsoft.com/office/drawing/2014/main" id="{0CB31B65-4E81-4D1E-8D14-1394F56C8546}"/>
              </a:ext>
            </a:extLst>
          </p:cNvPr>
          <p:cNvSpPr>
            <a:spLocks noGrp="1"/>
          </p:cNvSpPr>
          <p:nvPr>
            <p:ph type="body" sz="quarter" idx="12"/>
          </p:nvPr>
        </p:nvSpPr>
        <p:spPr>
          <a:xfrm>
            <a:off x="434508" y="802258"/>
            <a:ext cx="8308800" cy="3838143"/>
          </a:xfrm>
        </p:spPr>
        <p:txBody>
          <a:bodyPr>
            <a:normAutofit/>
          </a:bodyPr>
          <a:lstStyle/>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In Release 15, SA2 should make a decision as guided by the </a:t>
            </a:r>
            <a:r>
              <a:rPr lang="en-GB" altLang="ja-JP" dirty="0">
                <a:latin typeface="Arial" panose="020B0604020202020204" pitchFamily="34" charset="0"/>
                <a:cs typeface="Arial" panose="020B0604020202020204" pitchFamily="34" charset="0"/>
              </a:rPr>
              <a:t>SA3 LS Response (S3-183659).</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In Release 16, it is proposed to work on </a:t>
            </a:r>
            <a:r>
              <a:rPr lang="en-GB" dirty="0" smtClean="0">
                <a:latin typeface="Arial" panose="020B0604020202020204" pitchFamily="34" charset="0"/>
                <a:cs typeface="Arial" panose="020B0604020202020204" pitchFamily="34" charset="0"/>
              </a:rPr>
              <a:t>providing slice privacy during RRC connection procedure by taking one of the solution listed in the discussion paper as baseline for </a:t>
            </a:r>
            <a:r>
              <a:rPr lang="en-GB" dirty="0">
                <a:latin typeface="Arial" panose="020B0604020202020204" pitchFamily="34" charset="0"/>
                <a:cs typeface="Arial" panose="020B0604020202020204" pitchFamily="34" charset="0"/>
              </a:rPr>
              <a:t>Rel-16 TEI with </a:t>
            </a:r>
            <a:r>
              <a:rPr lang="en-GB" dirty="0" smtClean="0">
                <a:latin typeface="Arial" panose="020B0604020202020204" pitchFamily="34" charset="0"/>
                <a:cs typeface="Arial" panose="020B0604020202020204" pitchFamily="34" charset="0"/>
              </a:rPr>
              <a:t>coordination </a:t>
            </a:r>
            <a:r>
              <a:rPr lang="en-GB" dirty="0">
                <a:latin typeface="Arial" panose="020B0604020202020204" pitchFamily="34" charset="0"/>
                <a:cs typeface="Arial" panose="020B0604020202020204" pitchFamily="34" charset="0"/>
              </a:rPr>
              <a:t>with RAN2 and SA3</a:t>
            </a:r>
            <a:r>
              <a:rPr lang="en-GB" dirty="0" smtClean="0"/>
              <a:t>.</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37404327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065CEF15-1D1F-4A79-94AC-FBE5FD553291}"/>
              </a:ext>
            </a:extLst>
          </p:cNvPr>
          <p:cNvSpPr>
            <a:spLocks noGrp="1"/>
          </p:cNvSpPr>
          <p:nvPr>
            <p:ph type="body" sz="quarter" idx="11"/>
          </p:nvPr>
        </p:nvSpPr>
        <p:spPr/>
        <p:txBody>
          <a:bodyPr/>
          <a:lstStyle/>
          <a:p>
            <a:r>
              <a:rPr lang="en-GB" sz="2400" b="1" dirty="0" smtClean="0"/>
              <a:t>References</a:t>
            </a:r>
            <a:r>
              <a:rPr lang="en-GB" sz="2400" b="1" dirty="0" smtClean="0"/>
              <a:t> </a:t>
            </a:r>
            <a:endParaRPr lang="en-GB" sz="2400" b="1" dirty="0"/>
          </a:p>
        </p:txBody>
      </p:sp>
      <p:sp>
        <p:nvSpPr>
          <p:cNvPr id="4" name="Text Placeholder 3">
            <a:extLst>
              <a:ext uri="{FF2B5EF4-FFF2-40B4-BE49-F238E27FC236}">
                <a16:creationId xmlns="" xmlns:a16="http://schemas.microsoft.com/office/drawing/2014/main" id="{0CB31B65-4E81-4D1E-8D14-1394F56C8546}"/>
              </a:ext>
            </a:extLst>
          </p:cNvPr>
          <p:cNvSpPr>
            <a:spLocks noGrp="1"/>
          </p:cNvSpPr>
          <p:nvPr>
            <p:ph type="body" sz="quarter" idx="12"/>
          </p:nvPr>
        </p:nvSpPr>
        <p:spPr>
          <a:xfrm>
            <a:off x="434508" y="802258"/>
            <a:ext cx="8308800" cy="3838143"/>
          </a:xfrm>
        </p:spPr>
        <p:txBody>
          <a:bodyPr>
            <a:normAutofit/>
          </a:bodyPr>
          <a:lstStyle/>
          <a:p>
            <a:pPr marL="285750" indent="-285750">
              <a:buFont typeface="Arial" panose="020B0604020202020204" pitchFamily="34" charset="0"/>
              <a:buChar char="•"/>
            </a:pPr>
            <a:r>
              <a:rPr lang="en-IN" dirty="0" smtClean="0"/>
              <a:t>[1]</a:t>
            </a:r>
            <a:r>
              <a:rPr lang="en-IN" dirty="0"/>
              <a:t>	</a:t>
            </a:r>
            <a:r>
              <a:rPr lang="en-IN" dirty="0" smtClean="0"/>
              <a:t>LS </a:t>
            </a:r>
            <a:r>
              <a:rPr lang="en-IN" dirty="0"/>
              <a:t>from SA: SP-180914 “Guidance on initial NAS message protection”</a:t>
            </a:r>
          </a:p>
          <a:p>
            <a:pPr marL="285750" indent="-285750">
              <a:buFont typeface="Arial" panose="020B0604020202020204" pitchFamily="34" charset="0"/>
              <a:buChar char="•"/>
            </a:pPr>
            <a:r>
              <a:rPr lang="en-IN" dirty="0" smtClean="0"/>
              <a:t>[2]</a:t>
            </a:r>
            <a:r>
              <a:rPr lang="en-IN" dirty="0"/>
              <a:t>	</a:t>
            </a:r>
            <a:r>
              <a:rPr lang="en-IN" dirty="0" smtClean="0"/>
              <a:t>LS </a:t>
            </a:r>
            <a:r>
              <a:rPr lang="en-IN" dirty="0"/>
              <a:t>from RAN2: R2-1816022 “Reply LS on initial NAS security agreements”</a:t>
            </a:r>
          </a:p>
          <a:p>
            <a:pPr marL="285750" indent="-285750">
              <a:buFont typeface="Arial" panose="020B0604020202020204" pitchFamily="34" charset="0"/>
              <a:buChar char="•"/>
            </a:pPr>
            <a:r>
              <a:rPr lang="en-IN" dirty="0" smtClean="0"/>
              <a:t>[3] 	LS </a:t>
            </a:r>
            <a:r>
              <a:rPr lang="en-IN" dirty="0"/>
              <a:t>from SA2: S2-1811568 “Reply LS on initial NAS security agreements”</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25122703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96D29523-E4FF-45B0-970F-CEE28D5078E7}"/>
              </a:ext>
            </a:extLst>
          </p:cNvPr>
          <p:cNvSpPr>
            <a:spLocks noGrp="1"/>
          </p:cNvSpPr>
          <p:nvPr>
            <p:ph type="body" sz="quarter" idx="11"/>
          </p:nvPr>
        </p:nvSpPr>
        <p:spPr/>
        <p:txBody>
          <a:bodyPr/>
          <a:lstStyle/>
          <a:p>
            <a:r>
              <a:rPr lang="en-GB" b="1" dirty="0" smtClean="0"/>
              <a:t>Requirements</a:t>
            </a:r>
            <a:endParaRPr lang="en-GB" b="1" dirty="0"/>
          </a:p>
        </p:txBody>
      </p:sp>
      <p:sp>
        <p:nvSpPr>
          <p:cNvPr id="4" name="Text Placeholder 3">
            <a:extLst>
              <a:ext uri="{FF2B5EF4-FFF2-40B4-BE49-F238E27FC236}">
                <a16:creationId xmlns="" xmlns:a16="http://schemas.microsoft.com/office/drawing/2014/main" id="{99A334A2-9BAC-4048-8C50-849831F2267C}"/>
              </a:ext>
            </a:extLst>
          </p:cNvPr>
          <p:cNvSpPr>
            <a:spLocks noGrp="1"/>
          </p:cNvSpPr>
          <p:nvPr>
            <p:ph type="body" sz="quarter" idx="12"/>
          </p:nvPr>
        </p:nvSpPr>
        <p:spPr>
          <a:xfrm>
            <a:off x="417599" y="762285"/>
            <a:ext cx="8407223" cy="3560400"/>
          </a:xfrm>
        </p:spPr>
        <p:txBody>
          <a:bodyPr>
            <a:normAutofit/>
          </a:bodyPr>
          <a:lstStyle/>
          <a:p>
            <a:pPr marL="285750" indent="-285750">
              <a:buFont typeface="Arial" panose="020B0604020202020204" pitchFamily="34" charset="0"/>
              <a:buChar char="•"/>
            </a:pPr>
            <a:r>
              <a:rPr lang="en-GB" sz="2000" dirty="0" smtClean="0">
                <a:solidFill>
                  <a:srgbClr val="002060"/>
                </a:solidFill>
              </a:rPr>
              <a:t>Requirements:</a:t>
            </a:r>
            <a:endParaRPr lang="en-GB" sz="2000" dirty="0">
              <a:solidFill>
                <a:srgbClr val="002060"/>
              </a:solidFill>
            </a:endParaRPr>
          </a:p>
          <a:p>
            <a:pPr marL="516150" lvl="1" indent="-285750">
              <a:buFont typeface="Arial" panose="020B0604020202020204" pitchFamily="34" charset="0"/>
              <a:buChar char="•"/>
            </a:pPr>
            <a:r>
              <a:rPr lang="en-GB" sz="1800" dirty="0" smtClean="0">
                <a:solidFill>
                  <a:srgbClr val="002060"/>
                </a:solidFill>
              </a:rPr>
              <a:t>S-NSSAI shall be send encrypted in the AS and NAS (SA1 guidance [1]).</a:t>
            </a:r>
            <a:endParaRPr lang="en-GB" sz="1800" dirty="0">
              <a:solidFill>
                <a:srgbClr val="002060"/>
              </a:solidFill>
            </a:endParaRPr>
          </a:p>
          <a:p>
            <a:pPr marL="516150" lvl="1" indent="-285750">
              <a:buFont typeface="Arial" panose="020B0604020202020204" pitchFamily="34" charset="0"/>
              <a:buChar char="•"/>
            </a:pPr>
            <a:r>
              <a:rPr lang="en-GB" sz="1800" dirty="0" smtClean="0">
                <a:solidFill>
                  <a:srgbClr val="002060"/>
                </a:solidFill>
              </a:rPr>
              <a:t>S-NSSAI(s) is required during the RRC connection establishment to perform slice related overload control at NG-RAN.</a:t>
            </a:r>
          </a:p>
          <a:p>
            <a:pPr marL="516150" lvl="1" indent="-285750">
              <a:buFont typeface="Arial" panose="020B0604020202020204" pitchFamily="34" charset="0"/>
              <a:buChar char="•"/>
            </a:pPr>
            <a:r>
              <a:rPr lang="en-GB" sz="1800" dirty="0" smtClean="0">
                <a:solidFill>
                  <a:srgbClr val="002060"/>
                </a:solidFill>
              </a:rPr>
              <a:t>S-NSSAI(s) is required during the RRC connection establishment for following RAN related function:	</a:t>
            </a:r>
          </a:p>
          <a:p>
            <a:pPr marL="748350" lvl="2" indent="-285750">
              <a:buFont typeface="Arial" panose="020B0604020202020204" pitchFamily="34" charset="0"/>
              <a:buChar char="•"/>
            </a:pPr>
            <a:r>
              <a:rPr lang="en-GB" sz="1400" dirty="0" smtClean="0">
                <a:solidFill>
                  <a:srgbClr val="002060"/>
                </a:solidFill>
              </a:rPr>
              <a:t>To check slice availability: </a:t>
            </a:r>
          </a:p>
          <a:p>
            <a:pPr marL="978750" lvl="3" indent="-285750">
              <a:buFont typeface="Arial" panose="020B0604020202020204" pitchFamily="34" charset="0"/>
              <a:buChar char="•"/>
            </a:pPr>
            <a:r>
              <a:rPr lang="en-GB" dirty="0" smtClean="0">
                <a:solidFill>
                  <a:srgbClr val="002060"/>
                </a:solidFill>
              </a:rPr>
              <a:t>A slice may not be deployed homogeneously in  the network. Therefore a NG-RAN needs slice information to check if the slice is available at the location. </a:t>
            </a:r>
            <a:r>
              <a:rPr lang="en-GB" dirty="0" smtClean="0">
                <a:solidFill>
                  <a:srgbClr val="002060"/>
                </a:solidFill>
                <a:sym typeface="Wingdings" panose="05000000000000000000" pitchFamily="2" charset="2"/>
              </a:rPr>
              <a:t> See 38.413 </a:t>
            </a:r>
            <a:r>
              <a:rPr lang="en-GB" altLang="ja-JP" dirty="0" smtClean="0">
                <a:solidFill>
                  <a:srgbClr val="002060"/>
                </a:solidFill>
              </a:rPr>
              <a:t>Slice </a:t>
            </a:r>
            <a:r>
              <a:rPr lang="en-GB" altLang="ja-JP" dirty="0">
                <a:solidFill>
                  <a:srgbClr val="002060"/>
                </a:solidFill>
              </a:rPr>
              <a:t>Support </a:t>
            </a:r>
            <a:r>
              <a:rPr lang="en-GB" altLang="ja-JP" dirty="0" smtClean="0">
                <a:solidFill>
                  <a:srgbClr val="002060"/>
                </a:solidFill>
              </a:rPr>
              <a:t>List IE in the NG setup response message.</a:t>
            </a:r>
            <a:endParaRPr lang="en-GB" dirty="0" smtClean="0">
              <a:solidFill>
                <a:srgbClr val="002060"/>
              </a:solidFill>
            </a:endParaRPr>
          </a:p>
          <a:p>
            <a:pPr marL="748350" lvl="2" indent="-285750">
              <a:buFont typeface="Arial" panose="020B0604020202020204" pitchFamily="34" charset="0"/>
              <a:buChar char="•"/>
            </a:pPr>
            <a:endParaRPr lang="en-GB" sz="1600" dirty="0" smtClean="0"/>
          </a:p>
          <a:p>
            <a:pPr marL="516150" lvl="1" indent="-285750">
              <a:buFont typeface="Arial" panose="020B0604020202020204" pitchFamily="34" charset="0"/>
              <a:buChar char="•"/>
            </a:pPr>
            <a:endParaRPr lang="en-GB" sz="1800" dirty="0" smtClean="0"/>
          </a:p>
          <a:p>
            <a:pPr marL="748350" lvl="2" indent="-285750">
              <a:buFont typeface="Arial" panose="020B0604020202020204" pitchFamily="34" charset="0"/>
              <a:buChar char="•"/>
            </a:pPr>
            <a:endParaRPr lang="en-GB" sz="1600" dirty="0"/>
          </a:p>
          <a:p>
            <a:pPr lvl="2"/>
            <a:endParaRPr lang="en-GB" dirty="0"/>
          </a:p>
          <a:p>
            <a:endParaRPr lang="en-GB" dirty="0"/>
          </a:p>
        </p:txBody>
      </p:sp>
    </p:spTree>
    <p:extLst>
      <p:ext uri="{BB962C8B-B14F-4D97-AF65-F5344CB8AC3E}">
        <p14:creationId xmlns:p14="http://schemas.microsoft.com/office/powerpoint/2010/main" val="8522271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96D29523-E4FF-45B0-970F-CEE28D5078E7}"/>
              </a:ext>
            </a:extLst>
          </p:cNvPr>
          <p:cNvSpPr>
            <a:spLocks noGrp="1"/>
          </p:cNvSpPr>
          <p:nvPr>
            <p:ph type="body" sz="quarter" idx="11"/>
          </p:nvPr>
        </p:nvSpPr>
        <p:spPr/>
        <p:txBody>
          <a:bodyPr/>
          <a:lstStyle/>
          <a:p>
            <a:r>
              <a:rPr lang="en-GB" b="1" dirty="0" smtClean="0"/>
              <a:t>Requirements</a:t>
            </a:r>
            <a:endParaRPr lang="en-GB" b="1" dirty="0"/>
          </a:p>
        </p:txBody>
      </p:sp>
      <p:sp>
        <p:nvSpPr>
          <p:cNvPr id="4" name="Text Placeholder 3">
            <a:extLst>
              <a:ext uri="{FF2B5EF4-FFF2-40B4-BE49-F238E27FC236}">
                <a16:creationId xmlns="" xmlns:a16="http://schemas.microsoft.com/office/drawing/2014/main" id="{99A334A2-9BAC-4048-8C50-849831F2267C}"/>
              </a:ext>
            </a:extLst>
          </p:cNvPr>
          <p:cNvSpPr>
            <a:spLocks noGrp="1"/>
          </p:cNvSpPr>
          <p:nvPr>
            <p:ph type="body" sz="quarter" idx="12"/>
          </p:nvPr>
        </p:nvSpPr>
        <p:spPr>
          <a:xfrm>
            <a:off x="417599" y="762285"/>
            <a:ext cx="8407223" cy="3560400"/>
          </a:xfrm>
        </p:spPr>
        <p:txBody>
          <a:bodyPr>
            <a:normAutofit/>
          </a:bodyPr>
          <a:lstStyle/>
          <a:p>
            <a:pPr marL="748350" lvl="2" indent="-285750">
              <a:buFont typeface="Arial" panose="020B0604020202020204" pitchFamily="34" charset="0"/>
              <a:buChar char="•"/>
            </a:pPr>
            <a:endParaRPr lang="en-GB" sz="1600" dirty="0" smtClean="0"/>
          </a:p>
          <a:p>
            <a:pPr marL="748350" lvl="2" indent="-285750">
              <a:buFont typeface="Arial" panose="020B0604020202020204" pitchFamily="34" charset="0"/>
              <a:buChar char="•"/>
            </a:pPr>
            <a:r>
              <a:rPr lang="en-GB" sz="1400" dirty="0"/>
              <a:t>Resource management between slices</a:t>
            </a:r>
            <a:endParaRPr lang="en-IN" sz="1400" dirty="0"/>
          </a:p>
          <a:p>
            <a:pPr marL="978750" lvl="3" indent="-285750">
              <a:buFont typeface="Arial" panose="020B0604020202020204" pitchFamily="34" charset="0"/>
              <a:buChar char="•"/>
            </a:pPr>
            <a:r>
              <a:rPr lang="en-GB" dirty="0"/>
              <a:t>NG-RAN supports policy enforcement between slices as per service level agreements. It should be possible for a single NG-RAN node to support multiple slices. The NG-RAN should be free to apply the best RRM policy for the SLA in place to each supported slice.</a:t>
            </a:r>
          </a:p>
          <a:p>
            <a:pPr marL="748350" lvl="2" indent="-285750">
              <a:buFont typeface="Arial" panose="020B0604020202020204" pitchFamily="34" charset="0"/>
              <a:buChar char="•"/>
            </a:pPr>
            <a:endParaRPr lang="en-GB" sz="1400" dirty="0"/>
          </a:p>
          <a:p>
            <a:pPr marL="748350" lvl="2" indent="-285750">
              <a:buFont typeface="Arial" panose="020B0604020202020204" pitchFamily="34" charset="0"/>
              <a:buChar char="•"/>
            </a:pPr>
            <a:r>
              <a:rPr lang="en-GB" sz="1400" dirty="0"/>
              <a:t>Resource isolation between slices</a:t>
            </a:r>
            <a:endParaRPr lang="en-IN" sz="1400" dirty="0"/>
          </a:p>
          <a:p>
            <a:pPr marL="978750" lvl="3" indent="-285750">
              <a:buFont typeface="Arial" panose="020B0604020202020204" pitchFamily="34" charset="0"/>
              <a:buChar char="•"/>
            </a:pPr>
            <a:r>
              <a:rPr lang="en-GB" dirty="0" smtClean="0"/>
              <a:t>the </a:t>
            </a:r>
            <a:r>
              <a:rPr lang="en-GB" dirty="0"/>
              <a:t>NG-RAN supports resource isolation between slices. NG-RAN resource isolation may be achieved by means of RRM policies and protection mechanisms that should avoid that shortage of shared resources in one slice breaks the service level agreement for another slice. It should be possible to fully dedicate NG-RAN resources to a certain slice. How NG-RAN supports resource isolation is implementation dependent</a:t>
            </a:r>
            <a:r>
              <a:rPr lang="en-GB" dirty="0" smtClean="0"/>
              <a:t>.</a:t>
            </a:r>
          </a:p>
          <a:p>
            <a:pPr marL="748350" lvl="2" indent="-285750">
              <a:buFont typeface="Arial" panose="020B0604020202020204" pitchFamily="34" charset="0"/>
              <a:buChar char="•"/>
            </a:pPr>
            <a:endParaRPr lang="en-GB" sz="1400" dirty="0"/>
          </a:p>
          <a:p>
            <a:pPr marL="748350" lvl="2" indent="-285750">
              <a:buFont typeface="Arial" panose="020B0604020202020204" pitchFamily="34" charset="0"/>
              <a:buChar char="•"/>
            </a:pPr>
            <a:r>
              <a:rPr lang="en-GB" sz="1400" dirty="0"/>
              <a:t>Optimal AMF selection </a:t>
            </a:r>
            <a:r>
              <a:rPr lang="en-GB" sz="1400" dirty="0" smtClean="0"/>
              <a:t>procedure</a:t>
            </a:r>
          </a:p>
          <a:p>
            <a:pPr marL="978750" lvl="3" indent="-285750">
              <a:buFont typeface="Arial" panose="020B0604020202020204" pitchFamily="34" charset="0"/>
              <a:buChar char="•"/>
            </a:pPr>
            <a:r>
              <a:rPr lang="en-GB" dirty="0" smtClean="0"/>
              <a:t>S-NSSAI(s) are required at the NG_RAN to perform optimal AMF selection at NG-RAN.</a:t>
            </a:r>
            <a:endParaRPr lang="en-IN" dirty="0"/>
          </a:p>
          <a:p>
            <a:pPr marL="285750" indent="-285750" hangingPunct="0">
              <a:buFontTx/>
              <a:buChar char="-"/>
            </a:pPr>
            <a:endParaRPr lang="en-IN" dirty="0"/>
          </a:p>
          <a:p>
            <a:pPr marL="516150" lvl="1" indent="-285750">
              <a:buFont typeface="Arial" panose="020B0604020202020204" pitchFamily="34" charset="0"/>
              <a:buChar char="•"/>
            </a:pPr>
            <a:endParaRPr lang="en-GB" sz="1800" dirty="0" smtClean="0"/>
          </a:p>
          <a:p>
            <a:pPr marL="748350" lvl="2" indent="-285750">
              <a:buFont typeface="Arial" panose="020B0604020202020204" pitchFamily="34" charset="0"/>
              <a:buChar char="•"/>
            </a:pPr>
            <a:endParaRPr lang="en-GB" sz="1600" dirty="0"/>
          </a:p>
          <a:p>
            <a:pPr lvl="2"/>
            <a:endParaRPr lang="en-GB" dirty="0"/>
          </a:p>
          <a:p>
            <a:endParaRPr lang="en-GB" dirty="0"/>
          </a:p>
        </p:txBody>
      </p:sp>
    </p:spTree>
    <p:extLst>
      <p:ext uri="{BB962C8B-B14F-4D97-AF65-F5344CB8AC3E}">
        <p14:creationId xmlns:p14="http://schemas.microsoft.com/office/powerpoint/2010/main" val="38516435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8F4D903A-64A8-4695-9615-6779940A9544}"/>
              </a:ext>
            </a:extLst>
          </p:cNvPr>
          <p:cNvSpPr>
            <a:spLocks noGrp="1"/>
          </p:cNvSpPr>
          <p:nvPr>
            <p:ph type="body" sz="quarter" idx="11"/>
          </p:nvPr>
        </p:nvSpPr>
        <p:spPr/>
        <p:txBody>
          <a:bodyPr/>
          <a:lstStyle/>
          <a:p>
            <a:r>
              <a:rPr lang="en-GB" b="1" dirty="0" smtClean="0"/>
              <a:t>Current Status of Slice availability during RRC connection establishment:</a:t>
            </a:r>
          </a:p>
          <a:p>
            <a:endParaRPr lang="en-GB" sz="2400" b="1" dirty="0"/>
          </a:p>
          <a:p>
            <a:r>
              <a:rPr lang="en-GB" sz="1400" dirty="0" smtClean="0">
                <a:solidFill>
                  <a:schemeClr val="tx2"/>
                </a:solidFill>
                <a:latin typeface="Arial" panose="020B0604020202020204" pitchFamily="34" charset="0"/>
                <a:cs typeface="Arial" panose="020B0604020202020204" pitchFamily="34" charset="0"/>
              </a:rPr>
              <a:t>Following alternative solutions are proposed to achieve slice confidentiality at AS layer</a:t>
            </a:r>
          </a:p>
          <a:p>
            <a:r>
              <a:rPr lang="en-GB" sz="1400" dirty="0" smtClean="0">
                <a:solidFill>
                  <a:schemeClr val="tx2"/>
                </a:solidFill>
                <a:latin typeface="Arial" panose="020B0604020202020204" pitchFamily="34" charset="0"/>
                <a:cs typeface="Arial" panose="020B0604020202020204" pitchFamily="34" charset="0"/>
              </a:rPr>
              <a:t>S2-1811403: don’t send a S-NSSAI during the RRC connection procedure</a:t>
            </a:r>
          </a:p>
          <a:p>
            <a:r>
              <a:rPr lang="en-GB" sz="1400" dirty="0" smtClean="0">
                <a:solidFill>
                  <a:schemeClr val="tx2"/>
                </a:solidFill>
                <a:latin typeface="Arial" panose="020B0604020202020204" pitchFamily="34" charset="0"/>
                <a:cs typeface="Arial" panose="020B0604020202020204" pitchFamily="34" charset="0"/>
              </a:rPr>
              <a:t>S2-1811565: send S-NSSAI in clear text if HPLMN and VPLMN agrees for this otherwise don’t send a S-		  NSSAI during the RRC connection establishment.</a:t>
            </a:r>
          </a:p>
          <a:p>
            <a:endParaRPr lang="en-GB" sz="1400" dirty="0" smtClean="0">
              <a:solidFill>
                <a:schemeClr val="tx2"/>
              </a:solidFill>
              <a:latin typeface="Arial" panose="020B0604020202020204" pitchFamily="34" charset="0"/>
              <a:cs typeface="Arial" panose="020B0604020202020204" pitchFamily="34" charset="0"/>
            </a:endParaRPr>
          </a:p>
          <a:p>
            <a:r>
              <a:rPr lang="en-GB" sz="1400" dirty="0" smtClean="0">
                <a:solidFill>
                  <a:schemeClr val="tx2"/>
                </a:solidFill>
                <a:latin typeface="Arial" panose="020B0604020202020204" pitchFamily="34" charset="0"/>
                <a:cs typeface="Arial" panose="020B0604020202020204" pitchFamily="34" charset="0"/>
              </a:rPr>
              <a:t>SA3 Guidance regarding selecting one of the two above proposal in SA3 LS Response (S3-183659):</a:t>
            </a:r>
          </a:p>
          <a:p>
            <a:r>
              <a:rPr lang="en-GB" sz="1400" dirty="0" smtClean="0">
                <a:solidFill>
                  <a:schemeClr val="tx2"/>
                </a:solidFill>
                <a:latin typeface="Arial" panose="020B0604020202020204" pitchFamily="34" charset="0"/>
                <a:cs typeface="Arial" panose="020B0604020202020204" pitchFamily="34" charset="0"/>
              </a:rPr>
              <a:t> </a:t>
            </a:r>
            <a:r>
              <a:rPr lang="en-GB" sz="1400" dirty="0">
                <a:solidFill>
                  <a:schemeClr val="tx2"/>
                </a:solidFill>
                <a:latin typeface="Arial" panose="020B0604020202020204" pitchFamily="34" charset="0"/>
                <a:cs typeface="Arial" panose="020B0604020202020204" pitchFamily="34" charset="0"/>
              </a:rPr>
              <a:t>SA3 sends an LS response requesting the SA2 to choose on of the above solution which is most </a:t>
            </a:r>
            <a:r>
              <a:rPr lang="en-GB" sz="1400" dirty="0" smtClean="0">
                <a:solidFill>
                  <a:schemeClr val="tx2"/>
                </a:solidFill>
                <a:latin typeface="Arial" panose="020B0604020202020204" pitchFamily="34" charset="0"/>
                <a:cs typeface="Arial" panose="020B0604020202020204" pitchFamily="34" charset="0"/>
              </a:rPr>
              <a:t>suitable</a:t>
            </a:r>
          </a:p>
          <a:p>
            <a:r>
              <a:rPr lang="en-GB" sz="1400" dirty="0" smtClean="0">
                <a:solidFill>
                  <a:schemeClr val="tx2"/>
                </a:solidFill>
                <a:latin typeface="Arial" panose="020B0604020202020204" pitchFamily="34" charset="0"/>
                <a:cs typeface="Arial" panose="020B0604020202020204" pitchFamily="34" charset="0"/>
              </a:rPr>
              <a:t> for </a:t>
            </a:r>
            <a:r>
              <a:rPr lang="en-GB" sz="1400" dirty="0">
                <a:solidFill>
                  <a:schemeClr val="tx2"/>
                </a:solidFill>
                <a:latin typeface="Arial" panose="020B0604020202020204" pitchFamily="34" charset="0"/>
                <a:cs typeface="Arial" panose="020B0604020202020204" pitchFamily="34" charset="0"/>
              </a:rPr>
              <a:t>the Rel15 5GS.</a:t>
            </a:r>
          </a:p>
        </p:txBody>
      </p:sp>
    </p:spTree>
    <p:extLst>
      <p:ext uri="{BB962C8B-B14F-4D97-AF65-F5344CB8AC3E}">
        <p14:creationId xmlns:p14="http://schemas.microsoft.com/office/powerpoint/2010/main" val="8254245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065CEF15-1D1F-4A79-94AC-FBE5FD553291}"/>
              </a:ext>
            </a:extLst>
          </p:cNvPr>
          <p:cNvSpPr>
            <a:spLocks noGrp="1"/>
          </p:cNvSpPr>
          <p:nvPr>
            <p:ph type="body" sz="quarter" idx="11"/>
          </p:nvPr>
        </p:nvSpPr>
        <p:spPr/>
        <p:txBody>
          <a:bodyPr/>
          <a:lstStyle/>
          <a:p>
            <a:r>
              <a:rPr lang="en-GB" b="1" dirty="0" smtClean="0"/>
              <a:t>Observations</a:t>
            </a:r>
            <a:endParaRPr lang="en-GB" b="1" dirty="0"/>
          </a:p>
        </p:txBody>
      </p:sp>
      <p:sp>
        <p:nvSpPr>
          <p:cNvPr id="4" name="Text Placeholder 3">
            <a:extLst>
              <a:ext uri="{FF2B5EF4-FFF2-40B4-BE49-F238E27FC236}">
                <a16:creationId xmlns="" xmlns:a16="http://schemas.microsoft.com/office/drawing/2014/main" id="{0CB31B65-4E81-4D1E-8D14-1394F56C8546}"/>
              </a:ext>
            </a:extLst>
          </p:cNvPr>
          <p:cNvSpPr>
            <a:spLocks noGrp="1"/>
          </p:cNvSpPr>
          <p:nvPr>
            <p:ph type="body" sz="quarter" idx="12"/>
          </p:nvPr>
        </p:nvSpPr>
        <p:spPr>
          <a:xfrm>
            <a:off x="417600" y="802257"/>
            <a:ext cx="8308800" cy="3838143"/>
          </a:xfrm>
        </p:spPr>
        <p:txBody>
          <a:bodyPr>
            <a:normAutofit/>
          </a:bodyPr>
          <a:lstStyle/>
          <a:p>
            <a:endParaRPr lang="en-GB" dirty="0"/>
          </a:p>
          <a:p>
            <a:r>
              <a:rPr lang="en-GB" dirty="0" smtClean="0">
                <a:latin typeface="Arial" panose="020B0604020202020204" pitchFamily="34" charset="0"/>
                <a:cs typeface="Arial" panose="020B0604020202020204" pitchFamily="34" charset="0"/>
              </a:rPr>
              <a:t>Observation 1: None of the solutions provides slice confidentiality at the AS layer during the RRC connection establishment.</a:t>
            </a:r>
          </a:p>
          <a:p>
            <a:endParaRPr lang="en-GB" dirty="0">
              <a:latin typeface="Arial" panose="020B0604020202020204" pitchFamily="34" charset="0"/>
              <a:cs typeface="Arial" panose="020B0604020202020204" pitchFamily="34" charset="0"/>
            </a:endParaRPr>
          </a:p>
          <a:p>
            <a:r>
              <a:rPr lang="en-GB" dirty="0" smtClean="0">
                <a:latin typeface="Arial" panose="020B0604020202020204" pitchFamily="34" charset="0"/>
                <a:cs typeface="Arial" panose="020B0604020202020204" pitchFamily="34" charset="0"/>
              </a:rPr>
              <a:t>Observation 2: Slice information (S-NSSAI(s)) are required at the NG-RAN for the various purposes described in the requirement section of the presentation.</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25436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065CEF15-1D1F-4A79-94AC-FBE5FD553291}"/>
              </a:ext>
            </a:extLst>
          </p:cNvPr>
          <p:cNvSpPr>
            <a:spLocks noGrp="1"/>
          </p:cNvSpPr>
          <p:nvPr>
            <p:ph type="body" sz="quarter" idx="11"/>
          </p:nvPr>
        </p:nvSpPr>
        <p:spPr/>
        <p:txBody>
          <a:bodyPr/>
          <a:lstStyle/>
          <a:p>
            <a:r>
              <a:rPr lang="en-GB" b="1" dirty="0" smtClean="0"/>
              <a:t>Further analysis on this issue</a:t>
            </a:r>
            <a:endParaRPr lang="en-GB" b="1" dirty="0"/>
          </a:p>
        </p:txBody>
      </p:sp>
      <p:sp>
        <p:nvSpPr>
          <p:cNvPr id="4" name="Text Placeholder 3">
            <a:extLst>
              <a:ext uri="{FF2B5EF4-FFF2-40B4-BE49-F238E27FC236}">
                <a16:creationId xmlns="" xmlns:a16="http://schemas.microsoft.com/office/drawing/2014/main" id="{0CB31B65-4E81-4D1E-8D14-1394F56C8546}"/>
              </a:ext>
            </a:extLst>
          </p:cNvPr>
          <p:cNvSpPr>
            <a:spLocks noGrp="1"/>
          </p:cNvSpPr>
          <p:nvPr>
            <p:ph type="body" sz="quarter" idx="12"/>
          </p:nvPr>
        </p:nvSpPr>
        <p:spPr>
          <a:xfrm>
            <a:off x="551164" y="802258"/>
            <a:ext cx="8308800" cy="3838143"/>
          </a:xfrm>
        </p:spPr>
        <p:txBody>
          <a:bodyPr>
            <a:normAutofit/>
          </a:bodyPr>
          <a:lstStyle/>
          <a:p>
            <a:endParaRPr lang="en-GB" dirty="0">
              <a:solidFill>
                <a:srgbClr val="002060"/>
              </a:solidFill>
            </a:endParaRPr>
          </a:p>
          <a:p>
            <a:r>
              <a:rPr lang="en-GB" dirty="0"/>
              <a:t>To achieve the </a:t>
            </a:r>
            <a:r>
              <a:rPr lang="en-US" altLang="ja-JP" dirty="0" smtClean="0"/>
              <a:t>coexistence </a:t>
            </a:r>
            <a:r>
              <a:rPr lang="en-US" altLang="ja-JP" dirty="0"/>
              <a:t>of the AS security and slice information in the RAN during the </a:t>
            </a:r>
            <a:r>
              <a:rPr lang="en-GB" altLang="ja-JP" dirty="0"/>
              <a:t>RRC </a:t>
            </a:r>
            <a:r>
              <a:rPr lang="en-GB" altLang="ja-JP" dirty="0" smtClean="0"/>
              <a:t>connection establishment</a:t>
            </a:r>
            <a:r>
              <a:rPr lang="en-GB" dirty="0" smtClean="0"/>
              <a:t>, following three possible solutions can be considered.</a:t>
            </a:r>
          </a:p>
          <a:p>
            <a:endParaRPr lang="en-GB" dirty="0" smtClean="0"/>
          </a:p>
          <a:p>
            <a:r>
              <a:rPr lang="en-GB" altLang="ja-JP" dirty="0"/>
              <a:t>Solution </a:t>
            </a:r>
            <a:r>
              <a:rPr lang="en-GB" dirty="0"/>
              <a:t>1: Encrypted </a:t>
            </a:r>
            <a:r>
              <a:rPr lang="en-GB" dirty="0" smtClean="0"/>
              <a:t>S-NSSAI(s) shall be sent to NG-RAN after the RRC connection procedure.</a:t>
            </a:r>
          </a:p>
          <a:p>
            <a:endParaRPr lang="en-GB" dirty="0" smtClean="0"/>
          </a:p>
          <a:p>
            <a:r>
              <a:rPr lang="en-GB" altLang="ja-JP" dirty="0"/>
              <a:t>Solution </a:t>
            </a:r>
            <a:r>
              <a:rPr lang="en-GB" dirty="0" smtClean="0"/>
              <a:t>2: </a:t>
            </a:r>
            <a:r>
              <a:rPr lang="en-GB" altLang="ja-JP" dirty="0"/>
              <a:t>Encrypted </a:t>
            </a:r>
            <a:r>
              <a:rPr lang="en-GB" altLang="ja-JP" dirty="0" smtClean="0"/>
              <a:t>S-NSSAI(s</a:t>
            </a:r>
            <a:r>
              <a:rPr lang="en-GB" altLang="ja-JP" dirty="0"/>
              <a:t>) shall be sent to NG-RAN </a:t>
            </a:r>
            <a:r>
              <a:rPr lang="en-GB" altLang="ja-JP" dirty="0" smtClean="0"/>
              <a:t>during the </a:t>
            </a:r>
            <a:r>
              <a:rPr lang="en-GB" altLang="ja-JP" dirty="0"/>
              <a:t>RRC connection procedure </a:t>
            </a:r>
            <a:endParaRPr lang="en-GB" altLang="ja-JP" dirty="0" smtClean="0"/>
          </a:p>
          <a:p>
            <a:endParaRPr lang="en-GB" dirty="0"/>
          </a:p>
          <a:p>
            <a:r>
              <a:rPr lang="en-GB" altLang="ja-JP" dirty="0"/>
              <a:t>Solution </a:t>
            </a:r>
            <a:r>
              <a:rPr lang="en-GB" dirty="0" smtClean="0"/>
              <a:t>3: </a:t>
            </a:r>
            <a:r>
              <a:rPr lang="en-GB" altLang="ja-JP" dirty="0"/>
              <a:t>Encrypted S-NSSAI(s) shall be sent to NG-RAN </a:t>
            </a:r>
            <a:r>
              <a:rPr lang="en-GB" altLang="ja-JP" dirty="0" smtClean="0"/>
              <a:t>only if the NG-RAN maintains the AS security context</a:t>
            </a:r>
          </a:p>
          <a:p>
            <a:endParaRPr lang="en-GB" dirty="0"/>
          </a:p>
        </p:txBody>
      </p:sp>
    </p:spTree>
    <p:extLst>
      <p:ext uri="{BB962C8B-B14F-4D97-AF65-F5344CB8AC3E}">
        <p14:creationId xmlns:p14="http://schemas.microsoft.com/office/powerpoint/2010/main" val="19578052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065CEF15-1D1F-4A79-94AC-FBE5FD553291}"/>
              </a:ext>
            </a:extLst>
          </p:cNvPr>
          <p:cNvSpPr>
            <a:spLocks noGrp="1"/>
          </p:cNvSpPr>
          <p:nvPr>
            <p:ph type="body" sz="quarter" idx="11"/>
          </p:nvPr>
        </p:nvSpPr>
        <p:spPr/>
        <p:txBody>
          <a:bodyPr/>
          <a:lstStyle/>
          <a:p>
            <a:r>
              <a:rPr lang="en-GB" sz="2400" b="1" dirty="0" smtClean="0"/>
              <a:t>Solution: Solution 1a</a:t>
            </a:r>
            <a:endParaRPr lang="en-GB" sz="2400" b="1" dirty="0"/>
          </a:p>
        </p:txBody>
      </p:sp>
      <p:sp>
        <p:nvSpPr>
          <p:cNvPr id="4" name="Text Placeholder 3">
            <a:extLst>
              <a:ext uri="{FF2B5EF4-FFF2-40B4-BE49-F238E27FC236}">
                <a16:creationId xmlns="" xmlns:a16="http://schemas.microsoft.com/office/drawing/2014/main" id="{0CB31B65-4E81-4D1E-8D14-1394F56C8546}"/>
              </a:ext>
            </a:extLst>
          </p:cNvPr>
          <p:cNvSpPr>
            <a:spLocks noGrp="1"/>
          </p:cNvSpPr>
          <p:nvPr>
            <p:ph type="body" sz="quarter" idx="12"/>
          </p:nvPr>
        </p:nvSpPr>
        <p:spPr>
          <a:xfrm>
            <a:off x="434508" y="802258"/>
            <a:ext cx="8308800" cy="3838143"/>
          </a:xfrm>
        </p:spPr>
        <p:txBody>
          <a:bodyPr>
            <a:normAutofit/>
          </a:bodyPr>
          <a:lstStyle/>
          <a:p>
            <a:r>
              <a:rPr lang="en-GB" dirty="0" smtClean="0"/>
              <a:t>NG-RAN fetches AS security contexts from the  AMF after the RRC connection establishment and provides it to the UE to encrypt a S-NSSAI(s) and send encrypted S-NSSAI(s) in next RRC message.</a:t>
            </a:r>
          </a:p>
          <a:p>
            <a:endParaRPr lang="en-GB" dirty="0"/>
          </a:p>
        </p:txBody>
      </p:sp>
      <p:pic>
        <p:nvPicPr>
          <p:cNvPr id="2" name="図 1"/>
          <p:cNvPicPr>
            <a:picLocks noChangeAspect="1"/>
          </p:cNvPicPr>
          <p:nvPr/>
        </p:nvPicPr>
        <p:blipFill>
          <a:blip r:embed="rId2"/>
          <a:stretch>
            <a:fillRect/>
          </a:stretch>
        </p:blipFill>
        <p:spPr>
          <a:xfrm>
            <a:off x="2149033" y="1569699"/>
            <a:ext cx="4573982" cy="3392719"/>
          </a:xfrm>
          <a:prstGeom prst="rect">
            <a:avLst/>
          </a:prstGeom>
        </p:spPr>
      </p:pic>
    </p:spTree>
    <p:extLst>
      <p:ext uri="{BB962C8B-B14F-4D97-AF65-F5344CB8AC3E}">
        <p14:creationId xmlns:p14="http://schemas.microsoft.com/office/powerpoint/2010/main" val="37941898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065CEF15-1D1F-4A79-94AC-FBE5FD553291}"/>
              </a:ext>
            </a:extLst>
          </p:cNvPr>
          <p:cNvSpPr>
            <a:spLocks noGrp="1"/>
          </p:cNvSpPr>
          <p:nvPr>
            <p:ph type="body" sz="quarter" idx="11"/>
          </p:nvPr>
        </p:nvSpPr>
        <p:spPr/>
        <p:txBody>
          <a:bodyPr/>
          <a:lstStyle/>
          <a:p>
            <a:r>
              <a:rPr lang="en-GB" sz="2400" b="1" dirty="0" smtClean="0"/>
              <a:t>Solution: Solution 1b</a:t>
            </a:r>
            <a:endParaRPr lang="en-GB" sz="2400" b="1" dirty="0"/>
          </a:p>
        </p:txBody>
      </p:sp>
      <p:sp>
        <p:nvSpPr>
          <p:cNvPr id="4" name="Text Placeholder 3">
            <a:extLst>
              <a:ext uri="{FF2B5EF4-FFF2-40B4-BE49-F238E27FC236}">
                <a16:creationId xmlns="" xmlns:a16="http://schemas.microsoft.com/office/drawing/2014/main" id="{0CB31B65-4E81-4D1E-8D14-1394F56C8546}"/>
              </a:ext>
            </a:extLst>
          </p:cNvPr>
          <p:cNvSpPr>
            <a:spLocks noGrp="1"/>
          </p:cNvSpPr>
          <p:nvPr>
            <p:ph type="body" sz="quarter" idx="12"/>
          </p:nvPr>
        </p:nvSpPr>
        <p:spPr>
          <a:xfrm>
            <a:off x="434508" y="802258"/>
            <a:ext cx="8308800" cy="3838143"/>
          </a:xfrm>
        </p:spPr>
        <p:txBody>
          <a:bodyPr>
            <a:normAutofit/>
          </a:bodyPr>
          <a:lstStyle/>
          <a:p>
            <a:r>
              <a:rPr lang="en-GB" sz="1400" dirty="0" smtClean="0"/>
              <a:t>The UE and is provided with a AS security context during the registration procedure. The UE uses this security context to encrypt. The NG-RAN sends encrypted S-NSSAI to the AMF to decrypt it.</a:t>
            </a:r>
          </a:p>
          <a:p>
            <a:endParaRPr lang="en-GB" dirty="0"/>
          </a:p>
        </p:txBody>
      </p:sp>
      <p:pic>
        <p:nvPicPr>
          <p:cNvPr id="20" name="図 19"/>
          <p:cNvPicPr>
            <a:picLocks noChangeAspect="1"/>
          </p:cNvPicPr>
          <p:nvPr/>
        </p:nvPicPr>
        <p:blipFill>
          <a:blip r:embed="rId2"/>
          <a:stretch>
            <a:fillRect/>
          </a:stretch>
        </p:blipFill>
        <p:spPr>
          <a:xfrm>
            <a:off x="2163405" y="1542927"/>
            <a:ext cx="4610319" cy="3236818"/>
          </a:xfrm>
          <a:prstGeom prst="rect">
            <a:avLst/>
          </a:prstGeom>
        </p:spPr>
      </p:pic>
    </p:spTree>
    <p:extLst>
      <p:ext uri="{BB962C8B-B14F-4D97-AF65-F5344CB8AC3E}">
        <p14:creationId xmlns:p14="http://schemas.microsoft.com/office/powerpoint/2010/main" val="8794805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065CEF15-1D1F-4A79-94AC-FBE5FD553291}"/>
              </a:ext>
            </a:extLst>
          </p:cNvPr>
          <p:cNvSpPr>
            <a:spLocks noGrp="1"/>
          </p:cNvSpPr>
          <p:nvPr>
            <p:ph type="body" sz="quarter" idx="11"/>
          </p:nvPr>
        </p:nvSpPr>
        <p:spPr/>
        <p:txBody>
          <a:bodyPr/>
          <a:lstStyle/>
          <a:p>
            <a:r>
              <a:rPr lang="en-GB" sz="2400" b="1" dirty="0" smtClean="0"/>
              <a:t>Solution: Solution 2</a:t>
            </a:r>
            <a:endParaRPr lang="en-GB" sz="2400" b="1" dirty="0"/>
          </a:p>
        </p:txBody>
      </p:sp>
      <p:sp>
        <p:nvSpPr>
          <p:cNvPr id="4" name="Text Placeholder 3">
            <a:extLst>
              <a:ext uri="{FF2B5EF4-FFF2-40B4-BE49-F238E27FC236}">
                <a16:creationId xmlns="" xmlns:a16="http://schemas.microsoft.com/office/drawing/2014/main" id="{0CB31B65-4E81-4D1E-8D14-1394F56C8546}"/>
              </a:ext>
            </a:extLst>
          </p:cNvPr>
          <p:cNvSpPr>
            <a:spLocks noGrp="1"/>
          </p:cNvSpPr>
          <p:nvPr>
            <p:ph type="body" sz="quarter" idx="12"/>
          </p:nvPr>
        </p:nvSpPr>
        <p:spPr>
          <a:xfrm>
            <a:off x="434508" y="802258"/>
            <a:ext cx="8308800" cy="3838143"/>
          </a:xfrm>
        </p:spPr>
        <p:txBody>
          <a:bodyPr>
            <a:normAutofit/>
          </a:bodyPr>
          <a:lstStyle/>
          <a:p>
            <a:r>
              <a:rPr lang="en-GB" dirty="0" smtClean="0"/>
              <a:t>The NG-RAN fetches the security context from the registered AMF during the RRC connection establishment.</a:t>
            </a:r>
          </a:p>
          <a:p>
            <a:endParaRPr lang="en-GB" dirty="0"/>
          </a:p>
        </p:txBody>
      </p:sp>
      <p:pic>
        <p:nvPicPr>
          <p:cNvPr id="2" name="図 1"/>
          <p:cNvPicPr>
            <a:picLocks noChangeAspect="1"/>
          </p:cNvPicPr>
          <p:nvPr/>
        </p:nvPicPr>
        <p:blipFill>
          <a:blip r:embed="rId2"/>
          <a:stretch>
            <a:fillRect/>
          </a:stretch>
        </p:blipFill>
        <p:spPr>
          <a:xfrm>
            <a:off x="2076319" y="1392674"/>
            <a:ext cx="4376734" cy="3432357"/>
          </a:xfrm>
          <a:prstGeom prst="rect">
            <a:avLst/>
          </a:prstGeom>
        </p:spPr>
      </p:pic>
    </p:spTree>
    <p:extLst>
      <p:ext uri="{BB962C8B-B14F-4D97-AF65-F5344CB8AC3E}">
        <p14:creationId xmlns:p14="http://schemas.microsoft.com/office/powerpoint/2010/main" val="87220572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c 2018 Nokia">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Nokia Pure PowerPoint.potx" id="{900A7D32-2456-461C-822E-8CF7BDA5E930}" vid="{8DCBB23F-4047-47FB-9A6E-B404176201C2}"/>
    </a:ext>
  </a:extLst>
</a:theme>
</file>

<file path=ppt/theme/theme2.xml><?xml version="1.0" encoding="utf-8"?>
<a:theme xmlns:a="http://schemas.openxmlformats.org/drawingml/2006/main" name="3_Blu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Pure PowerPoint.potx" id="{900A7D32-2456-461C-822E-8CF7BDA5E930}" vid="{71557DAB-B924-4A1F-B433-499BA264D20A}"/>
    </a:ext>
  </a:extLst>
</a:theme>
</file>

<file path=ppt/theme/theme3.xml><?xml version="1.0" encoding="utf-8"?>
<a:theme xmlns:a="http://schemas.openxmlformats.org/drawingml/2006/main" name="4_Blu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Pure PowerPoint.potx" id="{900A7D32-2456-461C-822E-8CF7BDA5E930}" vid="{416D58A7-784C-4A17-879F-57337D6D5A44}"/>
    </a:ext>
  </a:extLst>
</a:theme>
</file>

<file path=ppt/theme/theme4.xml><?xml version="1.0" encoding="utf-8"?>
<a:theme xmlns:a="http://schemas.openxmlformats.org/drawingml/2006/main" name="5_Whit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Pure PowerPoint.potx" id="{900A7D32-2456-461C-822E-8CF7BDA5E930}" vid="{391E7E0B-8F1E-433D-B954-B7B320E1ABB0}"/>
    </a:ext>
  </a:extLst>
</a:theme>
</file>

<file path=ppt/theme/theme5.xml><?xml version="1.0" encoding="utf-8"?>
<a:theme xmlns:a="http://schemas.openxmlformats.org/drawingml/2006/main" name="6_Gray">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Pure PowerPoint.potx" id="{900A7D32-2456-461C-822E-8CF7BDA5E930}" vid="{A111A971-121D-4A56-9315-CB1A61A99E6C}"/>
    </a:ext>
  </a:extLst>
</a:theme>
</file>

<file path=ppt/theme/theme6.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_Pure_PPT_Corp_V3" id="{EBFA465A-F99A-440C-9EAF-9E2AFF539F79}" vid="{74E9AEE0-7FE0-4E86-A209-704C6EA35B36}"/>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Owner xmlns="71c5aaf6-e6ce-465b-b873-5148d2a4c105">Spen Spencer</Owner>
    <DocumentType xmlns="71c5aaf6-e6ce-465b-b873-5148d2a4c105">Description</DocumentType>
    <NokiaConfidentiality xmlns="71c5aaf6-e6ce-465b-b873-5148d2a4c105">Nokia Internal Use</NokiaConfidentiality>
    <_dlc_DocId xmlns="71c5aaf6-e6ce-465b-b873-5148d2a4c105">QBI5PMBIL2NS-1242730160-2063</_dlc_DocId>
    <_dlc_DocIdUrl xmlns="71c5aaf6-e6ce-465b-b873-5148d2a4c105">
      <Url>https://nokia.sharepoint.com/sites/brandstore/_layouts/15/DocIdRedir.aspx?ID=QBI5PMBIL2NS-1242730160-2063</Url>
      <Description>QBI5PMBIL2NS-1242730160-2063</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Nokia Document" ma:contentTypeID="0x010100CE50E52E7543470BBDD3827FE50C59CB00F28B616FD8C77D40956A924538277F24" ma:contentTypeVersion="20" ma:contentTypeDescription="Create Nokia Word Document" ma:contentTypeScope="" ma:versionID="8a8bb39903eab51627de84a4b55bcd5b">
  <xsd:schema xmlns:xsd="http://www.w3.org/2001/XMLSchema" xmlns:xs="http://www.w3.org/2001/XMLSchema" xmlns:p="http://schemas.microsoft.com/office/2006/metadata/properties" xmlns:ns2="71c5aaf6-e6ce-465b-b873-5148d2a4c105" targetNamespace="http://schemas.microsoft.com/office/2006/metadata/properties" ma:root="true" ma:fieldsID="ee505b34e59658c61b786e7520ef1dfe" ns2:_="">
    <xsd:import namespace="71c5aaf6-e6ce-465b-b873-5148d2a4c105"/>
    <xsd:element name="properties">
      <xsd:complexType>
        <xsd:sequence>
          <xsd:element name="documentManagement">
            <xsd:complexType>
              <xsd:all>
                <xsd:element ref="ns2:DocumentType" minOccurs="0"/>
                <xsd:element ref="ns2:NokiaConfidentiality" minOccurs="0"/>
                <xsd:element ref="ns2:Owner" minOccurs="0"/>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DocumentType" ma:index="8" nillable="true" ma:displayName="Document Type" ma:default="Description" ma:description="Document type specifies the content of the document" ma:format="Dropdown" ma:internalName="DocumentType" ma:readOnly="false">
      <xsd:simpleType>
        <xsd:restriction base="dms:Choice">
          <xsd:enumeration value="Policy"/>
          <xsd:enumeration value="Strategy"/>
          <xsd:enumeration value="Objectives / Targets"/>
          <xsd:enumeration value="Plan / Schedule"/>
          <xsd:enumeration value="Governance"/>
          <xsd:enumeration value="Organization"/>
          <xsd:enumeration value="Review Material"/>
          <xsd:enumeration value="Communication"/>
          <xsd:enumeration value="Minutes"/>
          <xsd:enumeration value="Training"/>
          <xsd:enumeration value="Standard Operating Procedure"/>
          <xsd:enumeration value="Process / Procedure / Standard"/>
          <xsd:enumeration value="Guideline / Manual / Instruction"/>
          <xsd:enumeration value="Description"/>
          <xsd:enumeration value="Form / Template"/>
          <xsd:enumeration value="Checklist"/>
          <xsd:enumeration value="Bid / Offer"/>
          <xsd:enumeration value="Contract / Order"/>
          <xsd:enumeration value="List"/>
          <xsd:enumeration value="Roadmap"/>
          <xsd:enumeration value="Requirement / Specification"/>
          <xsd:enumeration value="Design"/>
          <xsd:enumeration value="Concept / Proposal"/>
          <xsd:enumeration value="Measurement / KPI"/>
          <xsd:enumeration value="Report"/>
          <xsd:enumeration value="Best Practice / Lessons Learnt"/>
          <xsd:enumeration value="Analysis / Assessment"/>
          <xsd:enumeration value="Survey"/>
        </xsd:restriction>
      </xsd:simpleType>
    </xsd:element>
    <xsd:element name="NokiaConfidentiality" ma:index="9" nillable="true" ma:displayName="Nokia Confidentiality" ma:default="Nokia Internal Use" ma:format="Dropdown" ma:internalName="NokiaConfidentiality" ma:readOnly="false">
      <xsd:simpleType>
        <xsd:restriction base="dms:Choice">
          <xsd:enumeration value="Nokia Internal Use"/>
          <xsd:enumeration value="Confidential"/>
          <xsd:enumeration value="Secret"/>
          <xsd:enumeration value="Public"/>
        </xsd:restriction>
      </xsd:simpleType>
    </xsd:element>
    <xsd:element name="Owner" ma:index="10" nillable="true" ma:displayName="Owner" ma:description="Owner identifies the person or group who owns the document (default value is the same as the Creator of the document)" ma:internalName="Owner">
      <xsd:simpleType>
        <xsd:restriction base="dms:Text"/>
      </xsd:simpleType>
    </xsd:element>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6BE17682-4855-48A2-90A4-033C82C08EA3}">
  <ds:schemaRefs>
    <ds:schemaRef ds:uri="http://schemas.microsoft.com/sharepoint/v3/contenttype/forms"/>
  </ds:schemaRefs>
</ds:datastoreItem>
</file>

<file path=customXml/itemProps2.xml><?xml version="1.0" encoding="utf-8"?>
<ds:datastoreItem xmlns:ds="http://schemas.openxmlformats.org/officeDocument/2006/customXml" ds:itemID="{12E8A448-65DE-44E8-AD84-1DC2579AB372}">
  <ds:schemaRef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71c5aaf6-e6ce-465b-b873-5148d2a4c105"/>
    <ds:schemaRef ds:uri="http://www.w3.org/XML/1998/namespace"/>
  </ds:schemaRefs>
</ds:datastoreItem>
</file>

<file path=customXml/itemProps3.xml><?xml version="1.0" encoding="utf-8"?>
<ds:datastoreItem xmlns:ds="http://schemas.openxmlformats.org/officeDocument/2006/customXml" ds:itemID="{1689926E-7E8E-43B1-A463-B8F738E263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4380CF39-7FE4-4523-8130-906964D78BFD}">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Nokia Pure PowerPoint</Template>
  <TotalTime>5495</TotalTime>
  <Words>597</Words>
  <Application>Microsoft Office PowerPoint</Application>
  <PresentationFormat>On-screen Show (16:9)</PresentationFormat>
  <Paragraphs>65</Paragraphs>
  <Slides>12</Slides>
  <Notes>0</Notes>
  <HiddenSlides>0</HiddenSlides>
  <MMClips>0</MMClips>
  <ScaleCrop>false</ScaleCrop>
  <HeadingPairs>
    <vt:vector size="6" baseType="variant">
      <vt:variant>
        <vt:lpstr>Fonts Used</vt:lpstr>
      </vt:variant>
      <vt:variant>
        <vt:i4>8</vt:i4>
      </vt:variant>
      <vt:variant>
        <vt:lpstr>Theme</vt:lpstr>
      </vt:variant>
      <vt:variant>
        <vt:i4>6</vt:i4>
      </vt:variant>
      <vt:variant>
        <vt:lpstr>Slide Titles</vt:lpstr>
      </vt:variant>
      <vt:variant>
        <vt:i4>12</vt:i4>
      </vt:variant>
    </vt:vector>
  </HeadingPairs>
  <TitlesOfParts>
    <vt:vector size="26" baseType="lpstr">
      <vt:lpstr>Nokia Pure Headline Light</vt:lpstr>
      <vt:lpstr>Nokia Pure Headline Ultra Light</vt:lpstr>
      <vt:lpstr>Nokia Pure Text</vt:lpstr>
      <vt:lpstr>Nokia Pure Text Light</vt:lpstr>
      <vt:lpstr>Arial</vt:lpstr>
      <vt:lpstr>Calibri</vt:lpstr>
      <vt:lpstr>Calibri Light</vt:lpstr>
      <vt:lpstr>Wingdings</vt:lpstr>
      <vt:lpstr>1_c 2018 Nokia</vt:lpstr>
      <vt:lpstr>3_Blue</vt:lpstr>
      <vt:lpstr>4_Blue End Slide</vt:lpstr>
      <vt:lpstr>5_White End Slide</vt:lpstr>
      <vt:lpstr>6_Gray</vt:lpstr>
      <vt:lpstr>Nokia White Master with headline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Milinski, Alexander (Nokia - DE/Munich)</dc:creator>
  <cp:lastModifiedBy>KUNDAN TIWARI</cp:lastModifiedBy>
  <cp:revision>100</cp:revision>
  <dcterms:created xsi:type="dcterms:W3CDTF">2018-05-23T09:49:09Z</dcterms:created>
  <dcterms:modified xsi:type="dcterms:W3CDTF">2018-11-20T10:07:25Z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0x010100CE50E52E7543470BBDD3827FE50C59CB00F28B616FD8C77D40956A924538277F24</vt:lpwstr>
  </property>
  <property fmtid="{D5CDD505-2E9C-101B-9397-08002B2CF9AE}" pid="3" name="_dlc_DocIdItemGuid">
    <vt:lpwstr>ea134091-6caa-4ee1-9901-fdd6cf1a17b2</vt:lpwstr>
  </property>
  <property fmtid="{D5CDD505-2E9C-101B-9397-08002B2CF9AE}" pid="4" name="MSIP_Label_b1aa2129-79ec-42c0-bfac-e5b7a0374572_Enabled">
    <vt:lpwstr>True</vt:lpwstr>
  </property>
  <property fmtid="{D5CDD505-2E9C-101B-9397-08002B2CF9AE}" pid="5" name="MSIP_Label_b1aa2129-79ec-42c0-bfac-e5b7a0374572_SiteId">
    <vt:lpwstr>5d471751-9675-428d-917b-70f44f9630b0</vt:lpwstr>
  </property>
  <property fmtid="{D5CDD505-2E9C-101B-9397-08002B2CF9AE}" pid="6" name="MSIP_Label_b1aa2129-79ec-42c0-bfac-e5b7a0374572_Owner">
    <vt:lpwstr>alessio.casati@nokia.com</vt:lpwstr>
  </property>
  <property fmtid="{D5CDD505-2E9C-101B-9397-08002B2CF9AE}" pid="7" name="MSIP_Label_b1aa2129-79ec-42c0-bfac-e5b7a0374572_SetDate">
    <vt:lpwstr>2018-10-04T15:08:46.0426180Z</vt:lpwstr>
  </property>
  <property fmtid="{D5CDD505-2E9C-101B-9397-08002B2CF9AE}" pid="8" name="MSIP_Label_b1aa2129-79ec-42c0-bfac-e5b7a0374572_Name">
    <vt:lpwstr>Public</vt:lpwstr>
  </property>
  <property fmtid="{D5CDD505-2E9C-101B-9397-08002B2CF9AE}" pid="9" name="MSIP_Label_b1aa2129-79ec-42c0-bfac-e5b7a0374572_Application">
    <vt:lpwstr>Microsoft Azure Information Protection</vt:lpwstr>
  </property>
  <property fmtid="{D5CDD505-2E9C-101B-9397-08002B2CF9AE}" pid="10" name="MSIP_Label_b1aa2129-79ec-42c0-bfac-e5b7a0374572_Extended_MSFT_Method">
    <vt:lpwstr>Manual</vt:lpwstr>
  </property>
  <property fmtid="{D5CDD505-2E9C-101B-9397-08002B2CF9AE}" pid="11" name="Sensitivity">
    <vt:lpwstr>Public</vt:lpwstr>
  </property>
  <property fmtid="{D5CDD505-2E9C-101B-9397-08002B2CF9AE}" pid="12" name="_NewReviewCycle">
    <vt:lpwstr/>
  </property>
</Properties>
</file>